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4" r:id="rId1"/>
  </p:sldMasterIdLst>
  <p:notesMasterIdLst>
    <p:notesMasterId r:id="rId27"/>
  </p:notesMasterIdLst>
  <p:sldIdLst>
    <p:sldId id="256" r:id="rId2"/>
    <p:sldId id="298" r:id="rId3"/>
    <p:sldId id="257" r:id="rId4"/>
    <p:sldId id="313" r:id="rId5"/>
    <p:sldId id="314" r:id="rId6"/>
    <p:sldId id="315" r:id="rId7"/>
    <p:sldId id="316" r:id="rId8"/>
    <p:sldId id="317" r:id="rId9"/>
    <p:sldId id="319" r:id="rId10"/>
    <p:sldId id="318" r:id="rId11"/>
    <p:sldId id="320" r:id="rId12"/>
    <p:sldId id="322" r:id="rId13"/>
    <p:sldId id="323" r:id="rId14"/>
    <p:sldId id="321" r:id="rId15"/>
    <p:sldId id="310" r:id="rId16"/>
    <p:sldId id="311" r:id="rId17"/>
    <p:sldId id="324" r:id="rId18"/>
    <p:sldId id="303" r:id="rId19"/>
    <p:sldId id="304" r:id="rId20"/>
    <p:sldId id="300" r:id="rId21"/>
    <p:sldId id="302" r:id="rId22"/>
    <p:sldId id="305" r:id="rId23"/>
    <p:sldId id="306" r:id="rId24"/>
    <p:sldId id="307" r:id="rId25"/>
    <p:sldId id="275" r:id="rId26"/>
  </p:sldIdLst>
  <p:sldSz cx="9144000" cy="6858000" type="screen4x3"/>
  <p:notesSz cx="6797675" cy="9926638"/>
  <p:defaultTextStyle>
    <a:defPPr>
      <a:defRPr lang="el-GR"/>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89A7"/>
    <a:srgbClr val="164B7D"/>
    <a:srgbClr val="ACD433"/>
    <a:srgbClr val="C5DCE2"/>
    <a:srgbClr val="1B5182"/>
    <a:srgbClr val="1B4E81"/>
    <a:srgbClr val="1F5A8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4035"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Arial" charset="0"/>
              </a:defRPr>
            </a:lvl1pPr>
          </a:lstStyle>
          <a:p>
            <a:pPr>
              <a:defRPr/>
            </a:pPr>
            <a:fld id="{D3C1D034-6A36-41C3-AE2B-9446A48B6510}" type="datetimeFigureOut">
              <a:rPr lang="en-GB"/>
              <a:pPr>
                <a:defRPr/>
              </a:pPr>
              <a:t>28/11/2022</a:t>
            </a:fld>
            <a:endParaRPr lang="en-GB"/>
          </a:p>
        </p:txBody>
      </p:sp>
      <p:sp>
        <p:nvSpPr>
          <p:cNvPr id="1946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403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GB"/>
          </a:p>
        </p:txBody>
      </p:sp>
      <p:sp>
        <p:nvSpPr>
          <p:cNvPr id="44039"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5C55FE4-4D12-4504-8871-2BBB23C4FE8B}" type="slidenum">
              <a:rPr lang="en-GB" altLang="en-CY"/>
              <a:pPr>
                <a:defRPr/>
              </a:pPr>
              <a:t>‹#›</a:t>
            </a:fld>
            <a:endParaRPr lang="en-GB" altLang="en-CY"/>
          </a:p>
        </p:txBody>
      </p:sp>
    </p:spTree>
    <p:extLst>
      <p:ext uri="{BB962C8B-B14F-4D97-AF65-F5344CB8AC3E}">
        <p14:creationId xmlns:p14="http://schemas.microsoft.com/office/powerpoint/2010/main" val="406239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D5D792E-C924-4432-B96E-6FDA9CE629B3}" type="slidenum">
              <a:rPr lang="en-GB" altLang="en-CY"/>
              <a:pPr/>
              <a:t>1</a:t>
            </a:fld>
            <a:endParaRPr lang="en-GB" altLang="en-CY"/>
          </a:p>
        </p:txBody>
      </p:sp>
    </p:spTree>
    <p:extLst>
      <p:ext uri="{BB962C8B-B14F-4D97-AF65-F5344CB8AC3E}">
        <p14:creationId xmlns:p14="http://schemas.microsoft.com/office/powerpoint/2010/main" val="320190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a:ln/>
        </p:spPr>
      </p:sp>
      <p:sp>
        <p:nvSpPr>
          <p:cNvPr id="2457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1481780-4EB6-44EC-B34A-B8BCFE9B0CF8}" type="slidenum">
              <a:rPr lang="en-GB" altLang="en-CY"/>
              <a:pPr/>
              <a:t>3</a:t>
            </a:fld>
            <a:endParaRPr lang="en-GB" altLang="en-CY"/>
          </a:p>
        </p:txBody>
      </p:sp>
    </p:spTree>
    <p:extLst>
      <p:ext uri="{BB962C8B-B14F-4D97-AF65-F5344CB8AC3E}">
        <p14:creationId xmlns:p14="http://schemas.microsoft.com/office/powerpoint/2010/main" val="13621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 name="Rectangle 1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66441" y="2222623"/>
            <a:ext cx="5917679" cy="2554983"/>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bwMode="gray">
          <a:xfrm>
            <a:off x="866441" y="4777380"/>
            <a:ext cx="5917679"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3"/>
          <p:cNvSpPr>
            <a:spLocks noGrp="1"/>
          </p:cNvSpPr>
          <p:nvPr>
            <p:ph type="dt" sz="half" idx="10"/>
          </p:nvPr>
        </p:nvSpPr>
        <p:spPr bwMode="gray">
          <a:xfrm rot="5400000">
            <a:off x="7477125" y="1828800"/>
            <a:ext cx="990600" cy="228600"/>
          </a:xfrm>
        </p:spPr>
        <p:txBody>
          <a:bodyPr/>
          <a:lstStyle>
            <a:lvl1pPr algn="l">
              <a:defRPr b="0" i="0" smtClean="0">
                <a:solidFill>
                  <a:schemeClr val="bg1"/>
                </a:solidFill>
              </a:defRPr>
            </a:lvl1pPr>
          </a:lstStyle>
          <a:p>
            <a:pPr>
              <a:defRPr/>
            </a:pPr>
            <a:fld id="{171F3632-FBF9-4C87-9001-D3B09F533FE2}" type="datetime1">
              <a:rPr lang="en-US"/>
              <a:pPr>
                <a:defRPr/>
              </a:pPr>
              <a:t>11/28/2022</a:t>
            </a:fld>
            <a:endParaRPr lang="en-GB"/>
          </a:p>
        </p:txBody>
      </p:sp>
      <p:sp>
        <p:nvSpPr>
          <p:cNvPr id="14" name="Footer Placeholder 4"/>
          <p:cNvSpPr>
            <a:spLocks noGrp="1"/>
          </p:cNvSpPr>
          <p:nvPr>
            <p:ph type="ftr" sz="quarter" idx="11"/>
          </p:nvPr>
        </p:nvSpPr>
        <p:spPr bwMode="gray">
          <a:xfrm rot="5400000">
            <a:off x="6236494" y="3264694"/>
            <a:ext cx="3859212" cy="228600"/>
          </a:xfrm>
        </p:spPr>
        <p:txBody>
          <a:bodyPr/>
          <a:lstStyle>
            <a:lvl1pPr>
              <a:defRPr b="0" i="0">
                <a:solidFill>
                  <a:schemeClr val="bg1"/>
                </a:solidFill>
              </a:defRPr>
            </a:lvl1pPr>
          </a:lstStyle>
          <a:p>
            <a:pPr>
              <a:defRPr/>
            </a:pPr>
            <a:endParaRPr lang="en-GB"/>
          </a:p>
        </p:txBody>
      </p:sp>
      <p:sp>
        <p:nvSpPr>
          <p:cNvPr id="15"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DEFE584B-1E03-422F-9DB4-DD9DE9366B0A}" type="slidenum">
              <a:rPr lang="el-GR" altLang="en-CY"/>
              <a:pPr>
                <a:defRPr/>
              </a:pPr>
              <a:t>‹#›</a:t>
            </a:fld>
            <a:endParaRPr lang="el-GR" altLang="en-CY"/>
          </a:p>
        </p:txBody>
      </p:sp>
    </p:spTree>
    <p:extLst>
      <p:ext uri="{BB962C8B-B14F-4D97-AF65-F5344CB8AC3E}">
        <p14:creationId xmlns:p14="http://schemas.microsoft.com/office/powerpoint/2010/main" val="2696112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5" name="Group 17"/>
          <p:cNvGrpSpPr>
            <a:grpSpLocks/>
          </p:cNvGrpSpPr>
          <p:nvPr/>
        </p:nvGrpSpPr>
        <p:grpSpPr bwMode="auto">
          <a:xfrm>
            <a:off x="0" y="0"/>
            <a:ext cx="9144000" cy="6861175"/>
            <a:chOff x="0" y="0"/>
            <a:chExt cx="9144000" cy="6860799"/>
          </a:xfrm>
        </p:grpSpPr>
        <p:sp>
          <p:nvSpPr>
            <p:cNvPr id="6" name="Rectangle 5"/>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1"/>
            <p:cNvSpPr/>
            <p:nvPr/>
          </p:nvSpPr>
          <p:spPr>
            <a:xfrm>
              <a:off x="422275" y="401616"/>
              <a:ext cx="8326438" cy="314149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10204164">
              <a:off x="426788" y="4564241"/>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34"/>
            <p:cNvSpPr>
              <a:spLocks/>
            </p:cNvSpPr>
            <p:nvPr/>
          </p:nvSpPr>
          <p:spPr bwMode="gray">
            <a:xfrm rot="10800000">
              <a:off x="485023" y="2670079"/>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Date Placeholder 4"/>
          <p:cNvSpPr>
            <a:spLocks noGrp="1"/>
          </p:cNvSpPr>
          <p:nvPr>
            <p:ph type="dt" sz="half" idx="10"/>
          </p:nvPr>
        </p:nvSpPr>
        <p:spPr/>
        <p:txBody>
          <a:bodyPr/>
          <a:lstStyle>
            <a:lvl1pPr>
              <a:defRPr/>
            </a:lvl1pPr>
          </a:lstStyle>
          <a:p>
            <a:pPr>
              <a:defRPr/>
            </a:pPr>
            <a:fld id="{33B0089D-C062-46E3-B8BE-5D63C44F84E9}" type="datetime1">
              <a:rPr lang="en-US"/>
              <a:pPr>
                <a:defRPr/>
              </a:pPr>
              <a:t>11/28/2022</a:t>
            </a:fld>
            <a:endParaRPr lang="en-GB"/>
          </a:p>
        </p:txBody>
      </p:sp>
      <p:sp>
        <p:nvSpPr>
          <p:cNvPr id="18" name="Footer Placeholder 5"/>
          <p:cNvSpPr>
            <a:spLocks noGrp="1"/>
          </p:cNvSpPr>
          <p:nvPr>
            <p:ph type="ftr" sz="quarter" idx="11"/>
          </p:nvPr>
        </p:nvSpPr>
        <p:spPr/>
        <p:txBody>
          <a:bodyPr/>
          <a:lstStyle>
            <a:lvl1pPr>
              <a:defRPr/>
            </a:lvl1pPr>
          </a:lstStyle>
          <a:p>
            <a:pPr>
              <a:defRPr/>
            </a:pPr>
            <a:endParaRPr lang="en-GB"/>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264F1C06-F395-4777-B98F-29E36E3049CC}" type="slidenum">
              <a:rPr lang="el-GR" altLang="en-CY"/>
              <a:pPr>
                <a:defRPr/>
              </a:pPr>
              <a:t>‹#›</a:t>
            </a:fld>
            <a:endParaRPr lang="el-GR" altLang="en-CY"/>
          </a:p>
        </p:txBody>
      </p:sp>
    </p:spTree>
    <p:extLst>
      <p:ext uri="{BB962C8B-B14F-4D97-AF65-F5344CB8AC3E}">
        <p14:creationId xmlns:p14="http://schemas.microsoft.com/office/powerpoint/2010/main" val="195033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89932">
              <a:off x="6359946" y="2780895"/>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Rectangle 11"/>
            <p:cNvSpPr/>
            <p:nvPr/>
          </p:nvSpPr>
          <p:spPr>
            <a:xfrm>
              <a:off x="485775" y="4343162"/>
              <a:ext cx="8181975" cy="2112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34"/>
            <p:cNvSpPr>
              <a:spLocks/>
            </p:cNvSpPr>
            <p:nvPr/>
          </p:nvSpPr>
          <p:spPr bwMode="gray">
            <a:xfrm>
              <a:off x="485023" y="2854646"/>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927101"/>
            <a:ext cx="6422004"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Date Placeholder 3"/>
          <p:cNvSpPr>
            <a:spLocks noGrp="1"/>
          </p:cNvSpPr>
          <p:nvPr>
            <p:ph type="dt" sz="half" idx="10"/>
          </p:nvPr>
        </p:nvSpPr>
        <p:spPr/>
        <p:txBody>
          <a:bodyPr/>
          <a:lstStyle>
            <a:lvl1pPr>
              <a:defRPr/>
            </a:lvl1pPr>
          </a:lstStyle>
          <a:p>
            <a:pPr>
              <a:defRPr/>
            </a:pPr>
            <a:fld id="{E44A647E-FE4D-41CA-8203-C5A650ABC41F}" type="datetime1">
              <a:rPr lang="en-US"/>
              <a:pPr>
                <a:defRPr/>
              </a:pPr>
              <a:t>11/28/2022</a:t>
            </a:fld>
            <a:endParaRPr lang="en-GB"/>
          </a:p>
        </p:txBody>
      </p:sp>
      <p:sp>
        <p:nvSpPr>
          <p:cNvPr id="18" name="Footer Placeholder 4"/>
          <p:cNvSpPr>
            <a:spLocks noGrp="1"/>
          </p:cNvSpPr>
          <p:nvPr>
            <p:ph type="ftr" sz="quarter" idx="11"/>
          </p:nvPr>
        </p:nvSpPr>
        <p:spPr/>
        <p:txBody>
          <a:bodyPr/>
          <a:lstStyle>
            <a:lvl1pPr>
              <a:defRPr/>
            </a:lvl1pPr>
          </a:lstStyle>
          <a:p>
            <a:pPr>
              <a:defRPr/>
            </a:pPr>
            <a:endParaRPr lang="en-GB"/>
          </a:p>
        </p:txBody>
      </p:sp>
      <p:sp>
        <p:nvSpPr>
          <p:cNvPr id="19" name="Slide Number Placeholder 5"/>
          <p:cNvSpPr>
            <a:spLocks noGrp="1"/>
          </p:cNvSpPr>
          <p:nvPr>
            <p:ph type="sldNum" sz="quarter" idx="12"/>
          </p:nvPr>
        </p:nvSpPr>
        <p:spPr>
          <a:xfrm>
            <a:off x="7766050" y="295275"/>
            <a:ext cx="628650" cy="768350"/>
          </a:xfrm>
        </p:spPr>
        <p:txBody>
          <a:bodyPr/>
          <a:lstStyle>
            <a:lvl1pPr>
              <a:defRPr/>
            </a:lvl1pPr>
          </a:lstStyle>
          <a:p>
            <a:pPr>
              <a:defRPr/>
            </a:pPr>
            <a:fld id="{54F9CE03-96DC-45F1-9373-0400D320E703}" type="slidenum">
              <a:rPr lang="el-GR" altLang="en-CY"/>
              <a:pPr>
                <a:defRPr/>
              </a:pPr>
              <a:t>‹#›</a:t>
            </a:fld>
            <a:endParaRPr lang="el-GR" altLang="en-CY"/>
          </a:p>
        </p:txBody>
      </p:sp>
    </p:spTree>
    <p:extLst>
      <p:ext uri="{BB962C8B-B14F-4D97-AF65-F5344CB8AC3E}">
        <p14:creationId xmlns:p14="http://schemas.microsoft.com/office/powerpoint/2010/main" val="3543053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5" name="Group 17"/>
          <p:cNvGrpSpPr>
            <a:grpSpLocks/>
          </p:cNvGrpSpPr>
          <p:nvPr/>
        </p:nvGrpSpPr>
        <p:grpSpPr bwMode="auto">
          <a:xfrm>
            <a:off x="0" y="0"/>
            <a:ext cx="9144000" cy="6861175"/>
            <a:chOff x="0" y="0"/>
            <a:chExt cx="9144000" cy="6860799"/>
          </a:xfrm>
        </p:grpSpPr>
        <p:sp>
          <p:nvSpPr>
            <p:cNvPr id="6" name="Rectangle 5"/>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89932">
              <a:off x="6359946" y="4309201"/>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33"/>
            <p:cNvSpPr>
              <a:spLocks/>
            </p:cNvSpPr>
            <p:nvPr/>
          </p:nvSpPr>
          <p:spPr bwMode="gray">
            <a:xfrm>
              <a:off x="485023" y="4381500"/>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TextBox 14"/>
          <p:cNvSpPr txBox="1"/>
          <p:nvPr/>
        </p:nvSpPr>
        <p:spPr bwMode="gray">
          <a:xfrm>
            <a:off x="7034213" y="2898775"/>
            <a:ext cx="660400" cy="1323975"/>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8000" dirty="0"/>
              <a:t>”</a:t>
            </a:r>
          </a:p>
        </p:txBody>
      </p:sp>
      <p:sp>
        <p:nvSpPr>
          <p:cNvPr id="18" name="TextBox 17"/>
          <p:cNvSpPr txBox="1"/>
          <p:nvPr/>
        </p:nvSpPr>
        <p:spPr bwMode="gray">
          <a:xfrm>
            <a:off x="652463" y="590550"/>
            <a:ext cx="600075" cy="1322388"/>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8000" dirty="0"/>
              <a:t>“</a:t>
            </a:r>
          </a:p>
        </p:txBody>
      </p:sp>
      <p:sp>
        <p:nvSpPr>
          <p:cNvPr id="19" name="Rectangle 18"/>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28058" y="903421"/>
            <a:ext cx="6160385" cy="2895658"/>
          </a:xfrm>
        </p:spPr>
        <p:txBody>
          <a:bodyP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Date Placeholder 3"/>
          <p:cNvSpPr>
            <a:spLocks noGrp="1"/>
          </p:cNvSpPr>
          <p:nvPr>
            <p:ph type="dt" sz="half" idx="14"/>
          </p:nvPr>
        </p:nvSpPr>
        <p:spPr/>
        <p:txBody>
          <a:bodyPr/>
          <a:lstStyle>
            <a:lvl1pPr>
              <a:defRPr/>
            </a:lvl1pPr>
          </a:lstStyle>
          <a:p>
            <a:pPr>
              <a:defRPr/>
            </a:pPr>
            <a:fld id="{C12C2BBC-79D3-4E53-A118-6655EF99C92C}" type="datetime1">
              <a:rPr lang="en-US"/>
              <a:pPr>
                <a:defRPr/>
              </a:pPr>
              <a:t>11/28/2022</a:t>
            </a:fld>
            <a:endParaRPr lang="en-GB"/>
          </a:p>
        </p:txBody>
      </p:sp>
      <p:sp>
        <p:nvSpPr>
          <p:cNvPr id="21" name="Footer Placeholder 4"/>
          <p:cNvSpPr>
            <a:spLocks noGrp="1"/>
          </p:cNvSpPr>
          <p:nvPr>
            <p:ph type="ftr" sz="quarter" idx="15"/>
          </p:nvPr>
        </p:nvSpPr>
        <p:spPr/>
        <p:txBody>
          <a:bodyPr/>
          <a:lstStyle>
            <a:lvl1pPr>
              <a:defRPr/>
            </a:lvl1pPr>
          </a:lstStyle>
          <a:p>
            <a:pPr>
              <a:defRPr/>
            </a:pPr>
            <a:endParaRPr lang="en-GB"/>
          </a:p>
        </p:txBody>
      </p:sp>
      <p:sp>
        <p:nvSpPr>
          <p:cNvPr id="22" name="Slide Number Placeholder 5"/>
          <p:cNvSpPr>
            <a:spLocks noGrp="1"/>
          </p:cNvSpPr>
          <p:nvPr>
            <p:ph type="sldNum" sz="quarter" idx="16"/>
          </p:nvPr>
        </p:nvSpPr>
        <p:spPr>
          <a:xfrm>
            <a:off x="7766050" y="295275"/>
            <a:ext cx="628650" cy="768350"/>
          </a:xfrm>
        </p:spPr>
        <p:txBody>
          <a:bodyPr/>
          <a:lstStyle>
            <a:lvl1pPr>
              <a:defRPr/>
            </a:lvl1pPr>
          </a:lstStyle>
          <a:p>
            <a:pPr>
              <a:defRPr/>
            </a:pPr>
            <a:fld id="{5BA6F451-3DCE-4F98-AD0B-12840EB59920}" type="slidenum">
              <a:rPr lang="el-GR" altLang="en-CY"/>
              <a:pPr>
                <a:defRPr/>
              </a:pPr>
              <a:t>‹#›</a:t>
            </a:fld>
            <a:endParaRPr lang="el-GR" altLang="en-CY"/>
          </a:p>
        </p:txBody>
      </p:sp>
    </p:spTree>
    <p:extLst>
      <p:ext uri="{BB962C8B-B14F-4D97-AF65-F5344CB8AC3E}">
        <p14:creationId xmlns:p14="http://schemas.microsoft.com/office/powerpoint/2010/main" val="3879441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89932">
              <a:off x="6359946" y="431124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33"/>
            <p:cNvSpPr>
              <a:spLocks/>
            </p:cNvSpPr>
            <p:nvPr/>
          </p:nvSpPr>
          <p:spPr bwMode="gray">
            <a:xfrm>
              <a:off x="485023" y="4381500"/>
              <a:ext cx="8182128" cy="2130508"/>
            </a:xfrm>
            <a:custGeom>
              <a:avLst/>
              <a:gdLst>
                <a:gd name="T0" fmla="*/ 0 w 10000"/>
                <a:gd name="T1" fmla="*/ 0 h 9621"/>
                <a:gd name="T2" fmla="*/ 0 w 10000"/>
                <a:gd name="T3" fmla="*/ 2411 h 9621"/>
                <a:gd name="T4" fmla="*/ 0 w 10000"/>
                <a:gd name="T5" fmla="*/ 9586 h 9621"/>
                <a:gd name="T6" fmla="*/ 0 w 10000"/>
                <a:gd name="T7" fmla="*/ 9621 h 9621"/>
                <a:gd name="T8" fmla="*/ 10000 w 10000"/>
                <a:gd name="T9" fmla="*/ 9585 h 9621"/>
                <a:gd name="T10" fmla="*/ 10000 w 10000"/>
                <a:gd name="T11" fmla="*/ 9586 h 9621"/>
                <a:gd name="T12" fmla="*/ 9990 w 10000"/>
                <a:gd name="T13" fmla="*/ 2411 h 9621"/>
                <a:gd name="T14" fmla="*/ 9990 w 10000"/>
                <a:gd name="T15" fmla="*/ 0 h 9621"/>
                <a:gd name="T16" fmla="*/ 9990 w 10000"/>
                <a:gd name="T17" fmla="*/ 0 h 9621"/>
                <a:gd name="T18" fmla="*/ 9534 w 10000"/>
                <a:gd name="T19" fmla="*/ 253 h 9621"/>
                <a:gd name="T20" fmla="*/ 9084 w 10000"/>
                <a:gd name="T21" fmla="*/ 477 h 9621"/>
                <a:gd name="T22" fmla="*/ 8628 w 10000"/>
                <a:gd name="T23" fmla="*/ 669 h 9621"/>
                <a:gd name="T24" fmla="*/ 8177 w 10000"/>
                <a:gd name="T25" fmla="*/ 847 h 9621"/>
                <a:gd name="T26" fmla="*/ 7726 w 10000"/>
                <a:gd name="T27" fmla="*/ 984 h 9621"/>
                <a:gd name="T28" fmla="*/ 7279 w 10000"/>
                <a:gd name="T29" fmla="*/ 1087 h 9621"/>
                <a:gd name="T30" fmla="*/ 6832 w 10000"/>
                <a:gd name="T31" fmla="*/ 1176 h 9621"/>
                <a:gd name="T32" fmla="*/ 6393 w 10000"/>
                <a:gd name="T33" fmla="*/ 1236 h 9621"/>
                <a:gd name="T34" fmla="*/ 5962 w 10000"/>
                <a:gd name="T35" fmla="*/ 1279 h 9621"/>
                <a:gd name="T36" fmla="*/ 5534 w 10000"/>
                <a:gd name="T37" fmla="*/ 1294 h 9621"/>
                <a:gd name="T38" fmla="*/ 5120 w 10000"/>
                <a:gd name="T39" fmla="*/ 1294 h 9621"/>
                <a:gd name="T40" fmla="*/ 4709 w 10000"/>
                <a:gd name="T41" fmla="*/ 1294 h 9621"/>
                <a:gd name="T42" fmla="*/ 4311 w 10000"/>
                <a:gd name="T43" fmla="*/ 1266 h 9621"/>
                <a:gd name="T44" fmla="*/ 3923 w 10000"/>
                <a:gd name="T45" fmla="*/ 1221 h 9621"/>
                <a:gd name="T46" fmla="*/ 3548 w 10000"/>
                <a:gd name="T47" fmla="*/ 1161 h 9621"/>
                <a:gd name="T48" fmla="*/ 3187 w 10000"/>
                <a:gd name="T49" fmla="*/ 1101 h 9621"/>
                <a:gd name="T50" fmla="*/ 2840 w 10000"/>
                <a:gd name="T51" fmla="*/ 1026 h 9621"/>
                <a:gd name="T52" fmla="*/ 2505 w 10000"/>
                <a:gd name="T53" fmla="*/ 954 h 9621"/>
                <a:gd name="T54" fmla="*/ 2192 w 10000"/>
                <a:gd name="T55" fmla="*/ 865 h 9621"/>
                <a:gd name="T56" fmla="*/ 1889 w 10000"/>
                <a:gd name="T57" fmla="*/ 775 h 9621"/>
                <a:gd name="T58" fmla="*/ 1346 w 10000"/>
                <a:gd name="T59" fmla="*/ 579 h 9621"/>
                <a:gd name="T60" fmla="*/ 882 w 10000"/>
                <a:gd name="T61" fmla="*/ 400 h 9621"/>
                <a:gd name="T62" fmla="*/ 511 w 10000"/>
                <a:gd name="T63" fmla="*/ 253 h 9621"/>
                <a:gd name="T64" fmla="*/ 234 w 10000"/>
                <a:gd name="T65" fmla="*/ 118 h 9621"/>
                <a:gd name="T66" fmla="*/ 0 w 10000"/>
                <a:gd name="T67" fmla="*/ 0 h 9621"/>
                <a:gd name="T68" fmla="*/ 0 w 10000"/>
                <a:gd name="T69" fmla="*/ 0 h 9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4" name="Rectangle 13"/>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5" name="Date Placeholder 3"/>
          <p:cNvSpPr>
            <a:spLocks noGrp="1"/>
          </p:cNvSpPr>
          <p:nvPr>
            <p:ph type="dt" sz="half" idx="10"/>
          </p:nvPr>
        </p:nvSpPr>
        <p:spPr/>
        <p:txBody>
          <a:bodyPr/>
          <a:lstStyle>
            <a:lvl1pPr>
              <a:defRPr/>
            </a:lvl1pPr>
          </a:lstStyle>
          <a:p>
            <a:pPr>
              <a:defRPr/>
            </a:pPr>
            <a:fld id="{0076036B-37D0-4E7D-86EA-D521E52B4BB2}" type="datetime1">
              <a:rPr lang="en-US"/>
              <a:pPr>
                <a:defRPr/>
              </a:pPr>
              <a:t>11/28/2022</a:t>
            </a:fld>
            <a:endParaRPr lang="en-GB"/>
          </a:p>
        </p:txBody>
      </p:sp>
      <p:sp>
        <p:nvSpPr>
          <p:cNvPr id="16" name="Footer Placeholder 4"/>
          <p:cNvSpPr>
            <a:spLocks noGrp="1"/>
          </p:cNvSpPr>
          <p:nvPr>
            <p:ph type="ftr" sz="quarter" idx="11"/>
          </p:nvPr>
        </p:nvSpPr>
        <p:spPr/>
        <p:txBody>
          <a:bodyPr/>
          <a:lstStyle>
            <a:lvl1pPr>
              <a:defRPr/>
            </a:lvl1pPr>
          </a:lstStyle>
          <a:p>
            <a:pPr>
              <a:defRPr/>
            </a:pPr>
            <a:endParaRPr lang="en-GB"/>
          </a:p>
        </p:txBody>
      </p:sp>
      <p:sp>
        <p:nvSpPr>
          <p:cNvPr id="17" name="Slide Number Placeholder 5"/>
          <p:cNvSpPr>
            <a:spLocks noGrp="1"/>
          </p:cNvSpPr>
          <p:nvPr>
            <p:ph type="sldNum" sz="quarter" idx="12"/>
          </p:nvPr>
        </p:nvSpPr>
        <p:spPr>
          <a:xfrm>
            <a:off x="7766050" y="295275"/>
            <a:ext cx="628650" cy="768350"/>
          </a:xfrm>
        </p:spPr>
        <p:txBody>
          <a:bodyPr/>
          <a:lstStyle>
            <a:lvl1pPr>
              <a:defRPr/>
            </a:lvl1pPr>
          </a:lstStyle>
          <a:p>
            <a:pPr>
              <a:defRPr/>
            </a:pPr>
            <a:fld id="{3ECD35DE-5BE2-4FF3-AD4C-E100DA9861D2}" type="slidenum">
              <a:rPr lang="el-GR" altLang="en-CY"/>
              <a:pPr>
                <a:defRPr/>
              </a:pPr>
              <a:t>‹#›</a:t>
            </a:fld>
            <a:endParaRPr lang="el-GR" altLang="en-CY"/>
          </a:p>
        </p:txBody>
      </p:sp>
    </p:spTree>
    <p:extLst>
      <p:ext uri="{BB962C8B-B14F-4D97-AF65-F5344CB8AC3E}">
        <p14:creationId xmlns:p14="http://schemas.microsoft.com/office/powerpoint/2010/main" val="1275435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p:cNvCxnSpPr/>
          <p:nvPr/>
        </p:nvCxnSpPr>
        <p:spPr>
          <a:xfrm>
            <a:off x="3294063"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849938"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66441" y="922305"/>
            <a:ext cx="6423592" cy="714660"/>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5"/>
            <a:ext cx="2313432" cy="287771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2" y="3147165"/>
            <a:ext cx="2326749" cy="2869878"/>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3821" y="3147164"/>
            <a:ext cx="2313740" cy="2888366"/>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Date Placeholder 6"/>
          <p:cNvSpPr>
            <a:spLocks noGrp="1"/>
          </p:cNvSpPr>
          <p:nvPr>
            <p:ph type="dt" sz="half" idx="18"/>
          </p:nvPr>
        </p:nvSpPr>
        <p:spPr/>
        <p:txBody>
          <a:bodyPr/>
          <a:lstStyle>
            <a:lvl1pPr>
              <a:defRPr/>
            </a:lvl1pPr>
          </a:lstStyle>
          <a:p>
            <a:pPr>
              <a:defRPr/>
            </a:pPr>
            <a:fld id="{5183FE33-11D1-41C3-BEB9-7562B1044A77}" type="datetime1">
              <a:rPr lang="en-US"/>
              <a:pPr>
                <a:defRPr/>
              </a:pPr>
              <a:t>11/28/2022</a:t>
            </a:fld>
            <a:endParaRPr lang="en-GB"/>
          </a:p>
        </p:txBody>
      </p:sp>
      <p:sp>
        <p:nvSpPr>
          <p:cNvPr id="12" name="Footer Placeholder 7"/>
          <p:cNvSpPr>
            <a:spLocks noGrp="1"/>
          </p:cNvSpPr>
          <p:nvPr>
            <p:ph type="ftr" sz="quarter" idx="19"/>
          </p:nvPr>
        </p:nvSpPr>
        <p:spPr/>
        <p:txBody>
          <a:bodyPr/>
          <a:lstStyle>
            <a:lvl1pPr>
              <a:defRPr/>
            </a:lvl1pPr>
          </a:lstStyle>
          <a:p>
            <a:pPr>
              <a:defRPr/>
            </a:pPr>
            <a:endParaRPr lang="en-GB"/>
          </a:p>
        </p:txBody>
      </p:sp>
      <p:sp>
        <p:nvSpPr>
          <p:cNvPr id="13" name="Slide Number Placeholder 8"/>
          <p:cNvSpPr>
            <a:spLocks noGrp="1"/>
          </p:cNvSpPr>
          <p:nvPr>
            <p:ph type="sldNum" sz="quarter" idx="20"/>
          </p:nvPr>
        </p:nvSpPr>
        <p:spPr>
          <a:xfrm>
            <a:off x="7766050" y="295275"/>
            <a:ext cx="628650" cy="768350"/>
          </a:xfrm>
        </p:spPr>
        <p:txBody>
          <a:bodyPr/>
          <a:lstStyle>
            <a:lvl1pPr>
              <a:defRPr/>
            </a:lvl1pPr>
          </a:lstStyle>
          <a:p>
            <a:pPr>
              <a:defRPr/>
            </a:pPr>
            <a:fld id="{7215E4ED-A7F2-42F9-B5C5-8C163D92511C}" type="slidenum">
              <a:rPr lang="el-GR" altLang="en-CY"/>
              <a:pPr>
                <a:defRPr/>
              </a:pPr>
              <a:t>‹#›</a:t>
            </a:fld>
            <a:endParaRPr lang="el-GR" altLang="en-CY"/>
          </a:p>
        </p:txBody>
      </p:sp>
    </p:spTree>
    <p:extLst>
      <p:ext uri="{BB962C8B-B14F-4D97-AF65-F5344CB8AC3E}">
        <p14:creationId xmlns:p14="http://schemas.microsoft.com/office/powerpoint/2010/main" val="1902573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p:cNvCxnSpPr/>
          <p:nvPr/>
        </p:nvCxnSpPr>
        <p:spPr>
          <a:xfrm>
            <a:off x="3289300"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849938"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66441" y="927101"/>
            <a:ext cx="6423592"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0" name="Text Placeholder 3"/>
          <p:cNvSpPr>
            <a:spLocks noGrp="1"/>
          </p:cNvSpPr>
          <p:nvPr>
            <p:ph type="body" sz="half" idx="21"/>
          </p:nvPr>
        </p:nvSpPr>
        <p:spPr>
          <a:xfrm>
            <a:off x="881461" y="4837558"/>
            <a:ext cx="2298410"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404318" y="4837558"/>
            <a:ext cx="2330903"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5963821" y="4837558"/>
            <a:ext cx="2299492"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6"/>
          <p:cNvSpPr>
            <a:spLocks noGrp="1"/>
          </p:cNvSpPr>
          <p:nvPr>
            <p:ph type="dt" sz="half" idx="22"/>
          </p:nvPr>
        </p:nvSpPr>
        <p:spPr/>
        <p:txBody>
          <a:bodyPr/>
          <a:lstStyle>
            <a:lvl1pPr>
              <a:defRPr/>
            </a:lvl1pPr>
          </a:lstStyle>
          <a:p>
            <a:pPr>
              <a:defRPr/>
            </a:pPr>
            <a:fld id="{B2439FFE-0F42-499A-A473-B97D2FD80887}" type="datetime1">
              <a:rPr lang="en-US"/>
              <a:pPr>
                <a:defRPr/>
              </a:pPr>
              <a:t>11/28/2022</a:t>
            </a:fld>
            <a:endParaRPr lang="en-GB"/>
          </a:p>
        </p:txBody>
      </p:sp>
      <p:sp>
        <p:nvSpPr>
          <p:cNvPr id="16" name="Footer Placeholder 7"/>
          <p:cNvSpPr>
            <a:spLocks noGrp="1"/>
          </p:cNvSpPr>
          <p:nvPr>
            <p:ph type="ftr" sz="quarter" idx="23"/>
          </p:nvPr>
        </p:nvSpPr>
        <p:spPr/>
        <p:txBody>
          <a:bodyPr/>
          <a:lstStyle>
            <a:lvl1pPr>
              <a:defRPr/>
            </a:lvl1pPr>
          </a:lstStyle>
          <a:p>
            <a:pPr>
              <a:defRPr/>
            </a:pPr>
            <a:endParaRPr lang="en-GB"/>
          </a:p>
        </p:txBody>
      </p:sp>
      <p:sp>
        <p:nvSpPr>
          <p:cNvPr id="17" name="Slide Number Placeholder 8"/>
          <p:cNvSpPr>
            <a:spLocks noGrp="1"/>
          </p:cNvSpPr>
          <p:nvPr>
            <p:ph type="sldNum" sz="quarter" idx="24"/>
          </p:nvPr>
        </p:nvSpPr>
        <p:spPr>
          <a:xfrm>
            <a:off x="7766050" y="295275"/>
            <a:ext cx="628650" cy="768350"/>
          </a:xfrm>
        </p:spPr>
        <p:txBody>
          <a:bodyPr/>
          <a:lstStyle>
            <a:lvl1pPr>
              <a:defRPr/>
            </a:lvl1pPr>
          </a:lstStyle>
          <a:p>
            <a:pPr>
              <a:defRPr/>
            </a:pPr>
            <a:fld id="{74DFD2FB-5B6B-429E-A3E4-B615B17A90EB}" type="slidenum">
              <a:rPr lang="el-GR" altLang="en-CY"/>
              <a:pPr>
                <a:defRPr/>
              </a:pPr>
              <a:t>‹#›</a:t>
            </a:fld>
            <a:endParaRPr lang="el-GR" altLang="en-CY"/>
          </a:p>
        </p:txBody>
      </p:sp>
    </p:spTree>
    <p:extLst>
      <p:ext uri="{BB962C8B-B14F-4D97-AF65-F5344CB8AC3E}">
        <p14:creationId xmlns:p14="http://schemas.microsoft.com/office/powerpoint/2010/main" val="1930891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1417657-D369-430A-A364-E562EBED3917}" type="datetime1">
              <a:rPr lang="en-US"/>
              <a:pPr>
                <a:defRPr/>
              </a:pPr>
              <a:t>11/28/2022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7766050" y="295275"/>
            <a:ext cx="628650" cy="768350"/>
          </a:xfrm>
        </p:spPr>
        <p:txBody>
          <a:bodyPr/>
          <a:lstStyle>
            <a:lvl1pPr>
              <a:defRPr/>
            </a:lvl1pPr>
          </a:lstStyle>
          <a:p>
            <a:pPr>
              <a:defRPr/>
            </a:pPr>
            <a:fld id="{8E2092DC-2AC1-41BA-9FF4-6A7C17876A3F}" type="slidenum">
              <a:rPr lang="el-GR" altLang="en-CY"/>
              <a:pPr>
                <a:defRPr/>
              </a:pPr>
              <a:t>‹#›</a:t>
            </a:fld>
            <a:endParaRPr lang="el-GR" altLang="en-CY"/>
          </a:p>
        </p:txBody>
      </p:sp>
    </p:spTree>
    <p:extLst>
      <p:ext uri="{BB962C8B-B14F-4D97-AF65-F5344CB8AC3E}">
        <p14:creationId xmlns:p14="http://schemas.microsoft.com/office/powerpoint/2010/main" val="3066476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4966650">
              <a:off x="4673046" y="5107506"/>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33"/>
            <p:cNvSpPr>
              <a:spLocks/>
            </p:cNvSpPr>
            <p:nvPr/>
          </p:nvSpPr>
          <p:spPr bwMode="gray">
            <a:xfrm rot="5400000">
              <a:off x="1299309"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p:cNvSpPr/>
            <p:nvPr/>
          </p:nvSpPr>
          <p:spPr bwMode="gray">
            <a:xfrm>
              <a:off x="414338" y="401616"/>
              <a:ext cx="4611687"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68970" y="1447799"/>
            <a:ext cx="1077347" cy="4571999"/>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Date Placeholder 3"/>
          <p:cNvSpPr>
            <a:spLocks noGrp="1"/>
          </p:cNvSpPr>
          <p:nvPr>
            <p:ph type="dt" sz="half" idx="10"/>
          </p:nvPr>
        </p:nvSpPr>
        <p:spPr/>
        <p:txBody>
          <a:bodyPr/>
          <a:lstStyle>
            <a:lvl1pPr>
              <a:defRPr/>
            </a:lvl1pPr>
          </a:lstStyle>
          <a:p>
            <a:pPr>
              <a:defRPr/>
            </a:pPr>
            <a:fld id="{DE53EE9A-41EF-401D-AA34-793AD3718BAE}" type="datetime1">
              <a:rPr lang="en-US"/>
              <a:pPr>
                <a:defRPr/>
              </a:pPr>
              <a:t>11/28/2022</a:t>
            </a:fld>
            <a:endParaRPr lang="en-GB"/>
          </a:p>
        </p:txBody>
      </p:sp>
      <p:sp>
        <p:nvSpPr>
          <p:cNvPr id="17" name="Footer Placeholder 4"/>
          <p:cNvSpPr>
            <a:spLocks noGrp="1"/>
          </p:cNvSpPr>
          <p:nvPr>
            <p:ph type="ftr" sz="quarter" idx="11"/>
          </p:nvPr>
        </p:nvSpPr>
        <p:spPr/>
        <p:txBody>
          <a:bodyPr/>
          <a:lstStyle>
            <a:lvl1pPr>
              <a:defRPr/>
            </a:lvl1pPr>
          </a:lstStyle>
          <a:p>
            <a:pPr>
              <a:defRPr/>
            </a:pPr>
            <a:endParaRPr lang="en-GB"/>
          </a:p>
        </p:txBody>
      </p:sp>
      <p:sp>
        <p:nvSpPr>
          <p:cNvPr id="18" name="Slide Number Placeholder 5"/>
          <p:cNvSpPr>
            <a:spLocks noGrp="1"/>
          </p:cNvSpPr>
          <p:nvPr>
            <p:ph type="sldNum" sz="quarter" idx="12"/>
          </p:nvPr>
        </p:nvSpPr>
        <p:spPr>
          <a:xfrm>
            <a:off x="7766050" y="295275"/>
            <a:ext cx="628650" cy="768350"/>
          </a:xfrm>
        </p:spPr>
        <p:txBody>
          <a:bodyPr/>
          <a:lstStyle>
            <a:lvl1pPr>
              <a:defRPr/>
            </a:lvl1pPr>
          </a:lstStyle>
          <a:p>
            <a:pPr>
              <a:defRPr/>
            </a:pPr>
            <a:fld id="{CDF2CD1D-A860-4B59-95A0-304A949E9509}" type="slidenum">
              <a:rPr lang="el-GR" altLang="en-CY"/>
              <a:pPr>
                <a:defRPr/>
              </a:pPr>
              <a:t>‹#›</a:t>
            </a:fld>
            <a:endParaRPr lang="el-GR" altLang="en-CY"/>
          </a:p>
        </p:txBody>
      </p:sp>
    </p:spTree>
    <p:extLst>
      <p:ext uri="{BB962C8B-B14F-4D97-AF65-F5344CB8AC3E}">
        <p14:creationId xmlns:p14="http://schemas.microsoft.com/office/powerpoint/2010/main" val="429180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8F84BA1-505E-4A69-AAFE-107B6E17FC3C}" type="datetime1">
              <a:rPr lang="en-US"/>
              <a:pPr>
                <a:defRPr/>
              </a:pPr>
              <a:t>11/28/2022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F8E43469-7EDE-4B71-B8AD-F15643CA0231}" type="slidenum">
              <a:rPr lang="el-GR" altLang="en-CY"/>
              <a:pPr>
                <a:defRPr/>
              </a:pPr>
              <a:t>‹#›</a:t>
            </a:fld>
            <a:endParaRPr lang="el-GR" altLang="en-CY"/>
          </a:p>
        </p:txBody>
      </p:sp>
    </p:spTree>
    <p:extLst>
      <p:ext uri="{BB962C8B-B14F-4D97-AF65-F5344CB8AC3E}">
        <p14:creationId xmlns:p14="http://schemas.microsoft.com/office/powerpoint/2010/main" val="150118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17"/>
          <p:cNvGrpSpPr>
            <a:grpSpLocks/>
          </p:cNvGrpSpPr>
          <p:nvPr/>
        </p:nvGrpSpPr>
        <p:grpSpPr bwMode="auto">
          <a:xfrm>
            <a:off x="0" y="0"/>
            <a:ext cx="9144000" cy="6861175"/>
            <a:chOff x="0" y="0"/>
            <a:chExt cx="9144000" cy="6860799"/>
          </a:xfrm>
        </p:grpSpPr>
        <p:sp>
          <p:nvSpPr>
            <p:cNvPr id="5" name="Rectangle 4"/>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912394">
              <a:off x="3320102"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33"/>
            <p:cNvSpPr>
              <a:spLocks/>
            </p:cNvSpPr>
            <p:nvPr/>
          </p:nvSpPr>
          <p:spPr bwMode="gray">
            <a:xfrm rot="-5400000">
              <a:off x="3105027"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p:cNvSpPr/>
            <p:nvPr/>
          </p:nvSpPr>
          <p:spPr bwMode="gray">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5" name="Rectangle 14"/>
          <p:cNvSpPr/>
          <p:nvPr/>
        </p:nvSpPr>
        <p:spPr>
          <a:xfrm>
            <a:off x="7737475" y="7938"/>
            <a:ext cx="685800" cy="10985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2257588"/>
            <a:ext cx="3101765" cy="3020343"/>
          </a:xfrm>
        </p:spPr>
        <p:txBody>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6" name="Date Placeholder 3"/>
          <p:cNvSpPr>
            <a:spLocks noGrp="1"/>
          </p:cNvSpPr>
          <p:nvPr>
            <p:ph type="dt" sz="half" idx="10"/>
          </p:nvPr>
        </p:nvSpPr>
        <p:spPr/>
        <p:txBody>
          <a:bodyPr/>
          <a:lstStyle>
            <a:lvl1pPr>
              <a:defRPr/>
            </a:lvl1pPr>
          </a:lstStyle>
          <a:p>
            <a:pPr>
              <a:defRPr/>
            </a:pPr>
            <a:fld id="{5A6B0EFD-1D36-41C6-9E67-350E916A28E0}" type="datetime1">
              <a:rPr lang="en-US"/>
              <a:pPr>
                <a:defRPr/>
              </a:pPr>
              <a:t>11/28/2022</a:t>
            </a:fld>
            <a:endParaRPr lang="en-GB"/>
          </a:p>
        </p:txBody>
      </p:sp>
      <p:sp>
        <p:nvSpPr>
          <p:cNvPr id="17" name="Footer Placeholder 4"/>
          <p:cNvSpPr>
            <a:spLocks noGrp="1"/>
          </p:cNvSpPr>
          <p:nvPr>
            <p:ph type="ftr" sz="quarter" idx="11"/>
          </p:nvPr>
        </p:nvSpPr>
        <p:spPr/>
        <p:txBody>
          <a:bodyPr/>
          <a:lstStyle>
            <a:lvl1pPr>
              <a:defRPr/>
            </a:lvl1pPr>
          </a:lstStyle>
          <a:p>
            <a:pPr>
              <a:defRPr/>
            </a:pPr>
            <a:endParaRPr lang="en-GB"/>
          </a:p>
        </p:txBody>
      </p:sp>
      <p:sp>
        <p:nvSpPr>
          <p:cNvPr id="18"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AF3F0073-2A67-42E4-974D-CCC31551111A}" type="slidenum">
              <a:rPr lang="el-GR" altLang="en-CY"/>
              <a:pPr>
                <a:defRPr/>
              </a:pPr>
              <a:t>‹#›</a:t>
            </a:fld>
            <a:endParaRPr lang="el-GR" altLang="en-CY"/>
          </a:p>
        </p:txBody>
      </p:sp>
    </p:spTree>
    <p:extLst>
      <p:ext uri="{BB962C8B-B14F-4D97-AF65-F5344CB8AC3E}">
        <p14:creationId xmlns:p14="http://schemas.microsoft.com/office/powerpoint/2010/main" val="293073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8BD60A04-93C6-43FE-9F5F-C96FEB447F0A}" type="datetime1">
              <a:rPr lang="en-US"/>
              <a:pPr>
                <a:defRPr/>
              </a:pPr>
              <a:t>11/28/2022</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969EFF0C-3F66-4A07-BA16-E6DD2EEAF881}" type="slidenum">
              <a:rPr lang="el-GR" altLang="en-CY"/>
              <a:pPr>
                <a:defRPr/>
              </a:pPr>
              <a:t>‹#›</a:t>
            </a:fld>
            <a:endParaRPr lang="el-GR" altLang="en-CY"/>
          </a:p>
        </p:txBody>
      </p:sp>
    </p:spTree>
    <p:extLst>
      <p:ext uri="{BB962C8B-B14F-4D97-AF65-F5344CB8AC3E}">
        <p14:creationId xmlns:p14="http://schemas.microsoft.com/office/powerpoint/2010/main" val="18452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pPr>
              <a:defRPr/>
            </a:pPr>
            <a:fld id="{4322BF0D-3FDA-4227-83EA-B128F4865739}" type="datetime1">
              <a:rPr lang="en-US"/>
              <a:pPr>
                <a:defRPr/>
              </a:pPr>
              <a:t>11/28/2022</a:t>
            </a:fld>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703F37F6-C42E-4BA1-B7B2-EABBFD1DF9F8}" type="slidenum">
              <a:rPr lang="el-GR" altLang="en-CY"/>
              <a:pPr>
                <a:defRPr/>
              </a:pPr>
              <a:t>‹#›</a:t>
            </a:fld>
            <a:endParaRPr lang="el-GR" altLang="en-CY"/>
          </a:p>
        </p:txBody>
      </p:sp>
    </p:spTree>
    <p:extLst>
      <p:ext uri="{BB962C8B-B14F-4D97-AF65-F5344CB8AC3E}">
        <p14:creationId xmlns:p14="http://schemas.microsoft.com/office/powerpoint/2010/main" val="18984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fld id="{D05BD87C-68CE-4E0A-A503-CE6144C6BD68}" type="datetime1">
              <a:rPr lang="en-US"/>
              <a:pPr>
                <a:defRPr/>
              </a:pPr>
              <a:t>11/28/2022</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lgn="ctr">
              <a:defRPr sz="2800" b="0" i="0" smtClean="0">
                <a:solidFill>
                  <a:schemeClr val="bg1"/>
                </a:solidFill>
                <a:latin typeface="+mn-lt"/>
              </a:defRPr>
            </a:lvl1pPr>
          </a:lstStyle>
          <a:p>
            <a:pPr>
              <a:defRPr/>
            </a:pPr>
            <a:fld id="{0F29F7D4-7645-4E99-80E7-D917C57AB0B0}" type="slidenum">
              <a:rPr lang="el-GR" altLang="en-CY"/>
              <a:pPr>
                <a:defRPr/>
              </a:pPr>
              <a:t>‹#›</a:t>
            </a:fld>
            <a:endParaRPr lang="el-GR" altLang="en-CY"/>
          </a:p>
        </p:txBody>
      </p:sp>
    </p:spTree>
    <p:extLst>
      <p:ext uri="{BB962C8B-B14F-4D97-AF65-F5344CB8AC3E}">
        <p14:creationId xmlns:p14="http://schemas.microsoft.com/office/powerpoint/2010/main" val="135873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Date Placeholder 1"/>
          <p:cNvSpPr>
            <a:spLocks noGrp="1"/>
          </p:cNvSpPr>
          <p:nvPr>
            <p:ph type="dt" sz="half" idx="10"/>
          </p:nvPr>
        </p:nvSpPr>
        <p:spPr/>
        <p:txBody>
          <a:bodyPr/>
          <a:lstStyle>
            <a:lvl1pPr>
              <a:defRPr/>
            </a:lvl1pPr>
          </a:lstStyle>
          <a:p>
            <a:pPr>
              <a:defRPr/>
            </a:pPr>
            <a:fld id="{26B2C085-4678-4330-919A-8F56C603A6EE}" type="datetime1">
              <a:rPr lang="en-US"/>
              <a:pPr>
                <a:defRPr/>
              </a:pPr>
              <a:t>11/28/2022</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3"/>
          <p:cNvSpPr>
            <a:spLocks noGrp="1"/>
          </p:cNvSpPr>
          <p:nvPr>
            <p:ph type="sldNum" sz="quarter" idx="12"/>
          </p:nvPr>
        </p:nvSpPr>
        <p:spPr>
          <a:xfrm>
            <a:off x="7766050" y="295275"/>
            <a:ext cx="628650" cy="768350"/>
          </a:xfrm>
        </p:spPr>
        <p:txBody>
          <a:bodyPr/>
          <a:lstStyle>
            <a:lvl1pPr>
              <a:defRPr/>
            </a:lvl1pPr>
          </a:lstStyle>
          <a:p>
            <a:pPr>
              <a:defRPr/>
            </a:pPr>
            <a:fld id="{C6B8AA39-0B7D-4888-9B6B-3AE6B6B0100D}" type="slidenum">
              <a:rPr lang="el-GR" altLang="en-CY"/>
              <a:pPr>
                <a:defRPr/>
              </a:pPr>
              <a:t>‹#›</a:t>
            </a:fld>
            <a:endParaRPr lang="el-GR" altLang="en-CY"/>
          </a:p>
        </p:txBody>
      </p:sp>
    </p:spTree>
    <p:extLst>
      <p:ext uri="{BB962C8B-B14F-4D97-AF65-F5344CB8AC3E}">
        <p14:creationId xmlns:p14="http://schemas.microsoft.com/office/powerpoint/2010/main" val="328995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17"/>
          <p:cNvGrpSpPr>
            <a:grpSpLocks/>
          </p:cNvGrpSpPr>
          <p:nvPr/>
        </p:nvGrpSpPr>
        <p:grpSpPr bwMode="auto">
          <a:xfrm>
            <a:off x="0" y="0"/>
            <a:ext cx="9144000" cy="6861175"/>
            <a:chOff x="0" y="0"/>
            <a:chExt cx="9144000" cy="6860799"/>
          </a:xfrm>
        </p:grpSpPr>
        <p:sp>
          <p:nvSpPr>
            <p:cNvPr id="6" name="Rectangle 5"/>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912394">
              <a:off x="2769747"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p:cNvSpPr/>
            <p:nvPr/>
          </p:nvSpPr>
          <p:spPr>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34"/>
            <p:cNvSpPr>
              <a:spLocks/>
            </p:cNvSpPr>
            <p:nvPr/>
          </p:nvSpPr>
          <p:spPr bwMode="gray">
            <a:xfrm rot="-5400000">
              <a:off x="2548536"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0" y="1447800"/>
            <a:ext cx="2712589"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Date Placeholder 4"/>
          <p:cNvSpPr>
            <a:spLocks noGrp="1"/>
          </p:cNvSpPr>
          <p:nvPr>
            <p:ph type="dt" sz="half" idx="10"/>
          </p:nvPr>
        </p:nvSpPr>
        <p:spPr/>
        <p:txBody>
          <a:bodyPr/>
          <a:lstStyle>
            <a:lvl1pPr>
              <a:defRPr/>
            </a:lvl1pPr>
          </a:lstStyle>
          <a:p>
            <a:pPr>
              <a:defRPr/>
            </a:pPr>
            <a:fld id="{0DF871D6-6871-4EAF-821C-2FA0A89CC705}" type="datetime1">
              <a:rPr lang="en-US"/>
              <a:pPr>
                <a:defRPr/>
              </a:pPr>
              <a:t>11/28/2022</a:t>
            </a:fld>
            <a:endParaRPr lang="en-GB"/>
          </a:p>
        </p:txBody>
      </p:sp>
      <p:sp>
        <p:nvSpPr>
          <p:cNvPr id="18" name="Footer Placeholder 5"/>
          <p:cNvSpPr>
            <a:spLocks noGrp="1"/>
          </p:cNvSpPr>
          <p:nvPr>
            <p:ph type="ftr" sz="quarter" idx="11"/>
          </p:nvPr>
        </p:nvSpPr>
        <p:spPr/>
        <p:txBody>
          <a:bodyPr/>
          <a:lstStyle>
            <a:lvl1pPr>
              <a:defRPr/>
            </a:lvl1pPr>
          </a:lstStyle>
          <a:p>
            <a:pPr>
              <a:defRPr/>
            </a:pPr>
            <a:endParaRPr lang="en-GB"/>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3EC197D3-CCBC-4742-A0F2-969C40F0F634}" type="slidenum">
              <a:rPr lang="el-GR" altLang="en-CY"/>
              <a:pPr>
                <a:defRPr/>
              </a:pPr>
              <a:t>‹#›</a:t>
            </a:fld>
            <a:endParaRPr lang="el-GR" altLang="en-CY"/>
          </a:p>
        </p:txBody>
      </p:sp>
    </p:spTree>
    <p:extLst>
      <p:ext uri="{BB962C8B-B14F-4D97-AF65-F5344CB8AC3E}">
        <p14:creationId xmlns:p14="http://schemas.microsoft.com/office/powerpoint/2010/main" val="268436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7"/>
          <p:cNvGrpSpPr>
            <a:grpSpLocks/>
          </p:cNvGrpSpPr>
          <p:nvPr/>
        </p:nvGrpSpPr>
        <p:grpSpPr bwMode="auto">
          <a:xfrm>
            <a:off x="0" y="0"/>
            <a:ext cx="9144000" cy="6861175"/>
            <a:chOff x="0" y="0"/>
            <a:chExt cx="9144000" cy="6860799"/>
          </a:xfrm>
        </p:grpSpPr>
        <p:sp>
          <p:nvSpPr>
            <p:cNvPr id="6" name="Rectangle 5"/>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912394">
              <a:off x="3074559" y="145837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Rectangle 12"/>
            <p:cNvSpPr/>
            <p:nvPr/>
          </p:nvSpPr>
          <p:spPr>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34"/>
            <p:cNvSpPr>
              <a:spLocks/>
            </p:cNvSpPr>
            <p:nvPr/>
          </p:nvSpPr>
          <p:spPr bwMode="gray">
            <a:xfrm rot="-5400000">
              <a:off x="2852610" y="1765596"/>
              <a:ext cx="5995993" cy="3326809"/>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 name="Rectangle 1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Date Placeholder 4"/>
          <p:cNvSpPr>
            <a:spLocks noGrp="1"/>
          </p:cNvSpPr>
          <p:nvPr>
            <p:ph type="dt" sz="half" idx="10"/>
          </p:nvPr>
        </p:nvSpPr>
        <p:spPr/>
        <p:txBody>
          <a:bodyPr/>
          <a:lstStyle>
            <a:lvl1pPr>
              <a:defRPr/>
            </a:lvl1pPr>
          </a:lstStyle>
          <a:p>
            <a:pPr>
              <a:defRPr/>
            </a:pPr>
            <a:fld id="{A092DF14-B133-4336-B1BA-460CD184F578}" type="datetime1">
              <a:rPr lang="en-US"/>
              <a:pPr>
                <a:defRPr/>
              </a:pPr>
              <a:t>11/28/2022</a:t>
            </a:fld>
            <a:endParaRPr lang="en-GB"/>
          </a:p>
        </p:txBody>
      </p:sp>
      <p:sp>
        <p:nvSpPr>
          <p:cNvPr id="18" name="Footer Placeholder 5"/>
          <p:cNvSpPr>
            <a:spLocks noGrp="1"/>
          </p:cNvSpPr>
          <p:nvPr>
            <p:ph type="ftr" sz="quarter" idx="11"/>
          </p:nvPr>
        </p:nvSpPr>
        <p:spPr/>
        <p:txBody>
          <a:bodyPr/>
          <a:lstStyle>
            <a:lvl1pPr>
              <a:defRPr/>
            </a:lvl1pPr>
          </a:lstStyle>
          <a:p>
            <a:pPr>
              <a:defRPr/>
            </a:pPr>
            <a:endParaRPr lang="en-GB"/>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CF196292-6BF9-4515-9453-198F16D46313}" type="slidenum">
              <a:rPr lang="el-GR" altLang="en-CY"/>
              <a:pPr>
                <a:defRPr/>
              </a:pPr>
              <a:t>‹#›</a:t>
            </a:fld>
            <a:endParaRPr lang="el-GR" altLang="en-CY"/>
          </a:p>
        </p:txBody>
      </p:sp>
    </p:spTree>
    <p:extLst>
      <p:ext uri="{BB962C8B-B14F-4D97-AF65-F5344CB8AC3E}">
        <p14:creationId xmlns:p14="http://schemas.microsoft.com/office/powerpoint/2010/main" val="1968073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B5182">
            <a:alpha val="0"/>
          </a:srgbClr>
        </a:solidFill>
        <a:effectLst/>
      </p:bgPr>
    </p:bg>
    <p:spTree>
      <p:nvGrpSpPr>
        <p:cNvPr id="1" name=""/>
        <p:cNvGrpSpPr/>
        <p:nvPr/>
      </p:nvGrpSpPr>
      <p:grpSpPr>
        <a:xfrm>
          <a:off x="0" y="0"/>
          <a:ext cx="0" cy="0"/>
          <a:chOff x="0" y="0"/>
          <a:chExt cx="0" cy="0"/>
        </a:xfrm>
      </p:grpSpPr>
      <p:grpSp>
        <p:nvGrpSpPr>
          <p:cNvPr id="1026" name="Group 5"/>
          <p:cNvGrpSpPr>
            <a:grpSpLocks/>
          </p:cNvGrpSpPr>
          <p:nvPr/>
        </p:nvGrpSpPr>
        <p:grpSpPr bwMode="auto">
          <a:xfrm>
            <a:off x="0" y="0"/>
            <a:ext cx="9144000" cy="6861175"/>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1" name="Freeform 5"/>
            <p:cNvSpPr>
              <a:spLocks/>
            </p:cNvSpPr>
            <p:nvPr/>
          </p:nvSpPr>
          <p:spPr bwMode="gray">
            <a:xfrm rot="-589932">
              <a:off x="6359946" y="1790293"/>
              <a:ext cx="2377690" cy="317748"/>
            </a:xfrm>
            <a:custGeom>
              <a:avLst/>
              <a:gdLst>
                <a:gd name="T0" fmla="*/ 85 w 10000"/>
                <a:gd name="T1" fmla="*/ 2532 h 5291"/>
                <a:gd name="T2" fmla="*/ 9958 w 10000"/>
                <a:gd name="T3" fmla="*/ 5291 h 5291"/>
                <a:gd name="T4" fmla="*/ 10000 w 10000"/>
                <a:gd name="T5" fmla="*/ 0 h 5291"/>
                <a:gd name="T6" fmla="*/ 10000 w 10000"/>
                <a:gd name="T7" fmla="*/ 0 h 5291"/>
                <a:gd name="T8" fmla="*/ 9667 w 10000"/>
                <a:gd name="T9" fmla="*/ 204 h 5291"/>
                <a:gd name="T10" fmla="*/ 9334 w 10000"/>
                <a:gd name="T11" fmla="*/ 400 h 5291"/>
                <a:gd name="T12" fmla="*/ 9001 w 10000"/>
                <a:gd name="T13" fmla="*/ 590 h 5291"/>
                <a:gd name="T14" fmla="*/ 8667 w 10000"/>
                <a:gd name="T15" fmla="*/ 753 h 5291"/>
                <a:gd name="T16" fmla="*/ 8333 w 10000"/>
                <a:gd name="T17" fmla="*/ 917 h 5291"/>
                <a:gd name="T18" fmla="*/ 7999 w 10000"/>
                <a:gd name="T19" fmla="*/ 1071 h 5291"/>
                <a:gd name="T20" fmla="*/ 7669 w 10000"/>
                <a:gd name="T21" fmla="*/ 1202 h 5291"/>
                <a:gd name="T22" fmla="*/ 7333 w 10000"/>
                <a:gd name="T23" fmla="*/ 1325 h 5291"/>
                <a:gd name="T24" fmla="*/ 7000 w 10000"/>
                <a:gd name="T25" fmla="*/ 1440 h 5291"/>
                <a:gd name="T26" fmla="*/ 6673 w 10000"/>
                <a:gd name="T27" fmla="*/ 1538 h 5291"/>
                <a:gd name="T28" fmla="*/ 6340 w 10000"/>
                <a:gd name="T29" fmla="*/ 1636 h 5291"/>
                <a:gd name="T30" fmla="*/ 6013 w 10000"/>
                <a:gd name="T31" fmla="*/ 1719 h 5291"/>
                <a:gd name="T32" fmla="*/ 5686 w 10000"/>
                <a:gd name="T33" fmla="*/ 1784 h 5291"/>
                <a:gd name="T34" fmla="*/ 5359 w 10000"/>
                <a:gd name="T35" fmla="*/ 1850 h 5291"/>
                <a:gd name="T36" fmla="*/ 5036 w 10000"/>
                <a:gd name="T37" fmla="*/ 1906 h 5291"/>
                <a:gd name="T38" fmla="*/ 4717 w 10000"/>
                <a:gd name="T39" fmla="*/ 1948 h 5291"/>
                <a:gd name="T40" fmla="*/ 4396 w 10000"/>
                <a:gd name="T41" fmla="*/ 1980 h 5291"/>
                <a:gd name="T42" fmla="*/ 4079 w 10000"/>
                <a:gd name="T43" fmla="*/ 2013 h 5291"/>
                <a:gd name="T44" fmla="*/ 3766 w 10000"/>
                <a:gd name="T45" fmla="*/ 2029 h 5291"/>
                <a:gd name="T46" fmla="*/ 3454 w 10000"/>
                <a:gd name="T47" fmla="*/ 2046 h 5291"/>
                <a:gd name="T48" fmla="*/ 3145 w 10000"/>
                <a:gd name="T49" fmla="*/ 2053 h 5291"/>
                <a:gd name="T50" fmla="*/ 2839 w 10000"/>
                <a:gd name="T51" fmla="*/ 2046 h 5291"/>
                <a:gd name="T52" fmla="*/ 2537 w 10000"/>
                <a:gd name="T53" fmla="*/ 2046 h 5291"/>
                <a:gd name="T54" fmla="*/ 2238 w 10000"/>
                <a:gd name="T55" fmla="*/ 2029 h 5291"/>
                <a:gd name="T56" fmla="*/ 1943 w 10000"/>
                <a:gd name="T57" fmla="*/ 2004 h 5291"/>
                <a:gd name="T58" fmla="*/ 1653 w 10000"/>
                <a:gd name="T59" fmla="*/ 1980 h 5291"/>
                <a:gd name="T60" fmla="*/ 1368 w 10000"/>
                <a:gd name="T61" fmla="*/ 1955 h 5291"/>
                <a:gd name="T62" fmla="*/ 1085 w 10000"/>
                <a:gd name="T63" fmla="*/ 1915 h 5291"/>
                <a:gd name="T64" fmla="*/ 806 w 10000"/>
                <a:gd name="T65" fmla="*/ 1873 h 5291"/>
                <a:gd name="T66" fmla="*/ 533 w 10000"/>
                <a:gd name="T67" fmla="*/ 1833 h 5291"/>
                <a:gd name="T68" fmla="*/ 0 w 10000"/>
                <a:gd name="T69" fmla="*/ 1726 h 5291"/>
                <a:gd name="T70" fmla="*/ 85 w 10000"/>
                <a:gd name="T71" fmla="*/ 2532 h 5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8"/>
            <p:cNvSpPr>
              <a:spLocks/>
            </p:cNvSpPr>
            <p:nvPr/>
          </p:nvSpPr>
          <p:spPr bwMode="gray">
            <a:xfrm>
              <a:off x="485023" y="1856450"/>
              <a:ext cx="8173954" cy="4535226"/>
            </a:xfrm>
            <a:custGeom>
              <a:avLst/>
              <a:gdLst>
                <a:gd name="T0" fmla="*/ 0 w 4960"/>
                <a:gd name="T1" fmla="*/ 0 h 2752"/>
                <a:gd name="T2" fmla="*/ 0 w 4960"/>
                <a:gd name="T3" fmla="*/ 324 h 2752"/>
                <a:gd name="T4" fmla="*/ 0 w 4960"/>
                <a:gd name="T5" fmla="*/ 1992 h 2752"/>
                <a:gd name="T6" fmla="*/ 0 w 4960"/>
                <a:gd name="T7" fmla="*/ 2752 h 2752"/>
                <a:gd name="T8" fmla="*/ 4960 w 4960"/>
                <a:gd name="T9" fmla="*/ 2752 h 2752"/>
                <a:gd name="T10" fmla="*/ 4960 w 4960"/>
                <a:gd name="T11" fmla="*/ 1992 h 2752"/>
                <a:gd name="T12" fmla="*/ 4960 w 4960"/>
                <a:gd name="T13" fmla="*/ 324 h 2752"/>
                <a:gd name="T14" fmla="*/ 4960 w 4960"/>
                <a:gd name="T15" fmla="*/ 0 h 2752"/>
                <a:gd name="T16" fmla="*/ 4960 w 4960"/>
                <a:gd name="T17" fmla="*/ 0 h 2752"/>
                <a:gd name="T18" fmla="*/ 4734 w 4960"/>
                <a:gd name="T19" fmla="*/ 34 h 2752"/>
                <a:gd name="T20" fmla="*/ 4510 w 4960"/>
                <a:gd name="T21" fmla="*/ 64 h 2752"/>
                <a:gd name="T22" fmla="*/ 4284 w 4960"/>
                <a:gd name="T23" fmla="*/ 90 h 2752"/>
                <a:gd name="T24" fmla="*/ 4060 w 4960"/>
                <a:gd name="T25" fmla="*/ 114 h 2752"/>
                <a:gd name="T26" fmla="*/ 3836 w 4960"/>
                <a:gd name="T27" fmla="*/ 132 h 2752"/>
                <a:gd name="T28" fmla="*/ 3614 w 4960"/>
                <a:gd name="T29" fmla="*/ 146 h 2752"/>
                <a:gd name="T30" fmla="*/ 3392 w 4960"/>
                <a:gd name="T31" fmla="*/ 158 h 2752"/>
                <a:gd name="T32" fmla="*/ 3174 w 4960"/>
                <a:gd name="T33" fmla="*/ 166 h 2752"/>
                <a:gd name="T34" fmla="*/ 2960 w 4960"/>
                <a:gd name="T35" fmla="*/ 172 h 2752"/>
                <a:gd name="T36" fmla="*/ 2748 w 4960"/>
                <a:gd name="T37" fmla="*/ 174 h 2752"/>
                <a:gd name="T38" fmla="*/ 2542 w 4960"/>
                <a:gd name="T39" fmla="*/ 174 h 2752"/>
                <a:gd name="T40" fmla="*/ 2338 w 4960"/>
                <a:gd name="T41" fmla="*/ 174 h 2752"/>
                <a:gd name="T42" fmla="*/ 2140 w 4960"/>
                <a:gd name="T43" fmla="*/ 170 h 2752"/>
                <a:gd name="T44" fmla="*/ 1948 w 4960"/>
                <a:gd name="T45" fmla="*/ 164 h 2752"/>
                <a:gd name="T46" fmla="*/ 1762 w 4960"/>
                <a:gd name="T47" fmla="*/ 156 h 2752"/>
                <a:gd name="T48" fmla="*/ 1582 w 4960"/>
                <a:gd name="T49" fmla="*/ 148 h 2752"/>
                <a:gd name="T50" fmla="*/ 1410 w 4960"/>
                <a:gd name="T51" fmla="*/ 138 h 2752"/>
                <a:gd name="T52" fmla="*/ 1244 w 4960"/>
                <a:gd name="T53" fmla="*/ 128 h 2752"/>
                <a:gd name="T54" fmla="*/ 1088 w 4960"/>
                <a:gd name="T55" fmla="*/ 116 h 2752"/>
                <a:gd name="T56" fmla="*/ 938 w 4960"/>
                <a:gd name="T57" fmla="*/ 104 h 2752"/>
                <a:gd name="T58" fmla="*/ 668 w 4960"/>
                <a:gd name="T59" fmla="*/ 78 h 2752"/>
                <a:gd name="T60" fmla="*/ 438 w 4960"/>
                <a:gd name="T61" fmla="*/ 54 h 2752"/>
                <a:gd name="T62" fmla="*/ 254 w 4960"/>
                <a:gd name="T63" fmla="*/ 34 h 2752"/>
                <a:gd name="T64" fmla="*/ 116 w 4960"/>
                <a:gd name="T65" fmla="*/ 16 h 2752"/>
                <a:gd name="T66" fmla="*/ 0 w 4960"/>
                <a:gd name="T67" fmla="*/ 0 h 2752"/>
                <a:gd name="T68" fmla="*/ 0 w 4960"/>
                <a:gd name="T69" fmla="*/ 0 h 2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5"/>
            <p:cNvSpPr>
              <a:spLocks noEditPoints="1"/>
            </p:cNvSpPr>
            <p:nvPr/>
          </p:nvSpPr>
          <p:spPr bwMode="gray">
            <a:xfrm>
              <a:off x="0" y="0"/>
              <a:ext cx="9144000" cy="6858000"/>
            </a:xfrm>
            <a:custGeom>
              <a:avLst/>
              <a:gdLst>
                <a:gd name="T0" fmla="*/ 0 w 5760"/>
                <a:gd name="T1" fmla="*/ 0 h 4320"/>
                <a:gd name="T2" fmla="*/ 0 w 5760"/>
                <a:gd name="T3" fmla="*/ 4320 h 4320"/>
                <a:gd name="T4" fmla="*/ 5760 w 5760"/>
                <a:gd name="T5" fmla="*/ 4320 h 4320"/>
                <a:gd name="T6" fmla="*/ 5760 w 5760"/>
                <a:gd name="T7" fmla="*/ 0 h 4320"/>
                <a:gd name="T8" fmla="*/ 0 w 5760"/>
                <a:gd name="T9" fmla="*/ 0 h 4320"/>
                <a:gd name="T10" fmla="*/ 5444 w 5760"/>
                <a:gd name="T11" fmla="*/ 4004 h 4320"/>
                <a:gd name="T12" fmla="*/ 324 w 5760"/>
                <a:gd name="T13" fmla="*/ 4004 h 4320"/>
                <a:gd name="T14" fmla="*/ 324 w 5760"/>
                <a:gd name="T15" fmla="*/ 324 h 4320"/>
                <a:gd name="T16" fmla="*/ 5444 w 5760"/>
                <a:gd name="T17" fmla="*/ 324 h 4320"/>
                <a:gd name="T18" fmla="*/ 5444 w 5760"/>
                <a:gd name="T19" fmla="*/ 400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27" name="Title Placeholder 1"/>
          <p:cNvSpPr>
            <a:spLocks noGrp="1"/>
          </p:cNvSpPr>
          <p:nvPr>
            <p:ph type="title"/>
          </p:nvPr>
        </p:nvSpPr>
        <p:spPr bwMode="gray">
          <a:xfrm>
            <a:off x="866775" y="927100"/>
            <a:ext cx="6343650" cy="70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866775" y="2489200"/>
            <a:ext cx="6343650"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539038" y="6365875"/>
            <a:ext cx="990600" cy="228600"/>
          </a:xfrm>
          <a:prstGeom prst="rect">
            <a:avLst/>
          </a:prstGeom>
        </p:spPr>
        <p:txBody>
          <a:bodyPr vert="horz" lIns="91440" tIns="45720" rIns="91440" bIns="45720" rtlCol="0" anchor="b"/>
          <a:lstStyle>
            <a:lvl1pPr algn="r">
              <a:defRPr sz="900" b="1" i="0" smtClean="0">
                <a:solidFill>
                  <a:schemeClr val="accent1"/>
                </a:solidFill>
                <a:latin typeface="+mn-lt"/>
              </a:defRPr>
            </a:lvl1pPr>
          </a:lstStyle>
          <a:p>
            <a:pPr>
              <a:defRPr/>
            </a:pPr>
            <a:fld id="{03C8213B-3EC9-4D6B-BF7D-539D4C5D18D3}" type="datetime1">
              <a:rPr lang="en-US"/>
              <a:pPr>
                <a:defRPr/>
              </a:pPr>
              <a:t>11/28/2022</a:t>
            </a:fld>
            <a:endParaRPr lang="en-GB"/>
          </a:p>
        </p:txBody>
      </p:sp>
      <p:sp>
        <p:nvSpPr>
          <p:cNvPr id="5" name="Footer Placeholder 4"/>
          <p:cNvSpPr>
            <a:spLocks noGrp="1"/>
          </p:cNvSpPr>
          <p:nvPr>
            <p:ph type="ftr" sz="quarter" idx="3"/>
          </p:nvPr>
        </p:nvSpPr>
        <p:spPr>
          <a:xfrm>
            <a:off x="590550" y="6365875"/>
            <a:ext cx="3860800" cy="228600"/>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en-GB"/>
          </a:p>
        </p:txBody>
      </p:sp>
      <p:sp>
        <p:nvSpPr>
          <p:cNvPr id="22" name="Rectangle 2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738" y="295275"/>
            <a:ext cx="790575" cy="768350"/>
          </a:xfrm>
          <a:prstGeom prst="rect">
            <a:avLst/>
          </a:prstGeom>
        </p:spPr>
        <p:txBody>
          <a:bodyPr vert="horz" lIns="91440" tIns="45720" rIns="91440" bIns="45720" rtlCol="0" anchor="b"/>
          <a:lstStyle>
            <a:lvl1pPr algn="ctr">
              <a:defRPr sz="2800" b="0" i="0" smtClean="0">
                <a:solidFill>
                  <a:schemeClr val="bg1"/>
                </a:solidFill>
              </a:defRPr>
            </a:lvl1pPr>
          </a:lstStyle>
          <a:p>
            <a:pPr>
              <a:defRPr/>
            </a:pPr>
            <a:fld id="{91C542E5-18CA-43F1-AA86-989A7CEF7093}" type="slidenum">
              <a:rPr lang="el-GR" altLang="en-CY"/>
              <a:pPr>
                <a:defRPr/>
              </a:pPr>
              <a:t>‹#›</a:t>
            </a:fld>
            <a:endParaRPr lang="el-GR" altLang="en-CY"/>
          </a:p>
        </p:txBody>
      </p:sp>
    </p:spTree>
  </p:cSld>
  <p:clrMap bg1="lt1" tx1="dk1" bg2="lt2" tx2="dk2" accent1="accent1" accent2="accent2" accent3="accent3" accent4="accent4" accent5="accent5" accent6="accent6" hlink="hlink" folHlink="folHlink"/>
  <p:sldLayoutIdLst>
    <p:sldLayoutId id="2147484269" r:id="rId1"/>
    <p:sldLayoutId id="2147484270" r:id="rId2"/>
    <p:sldLayoutId id="2147484271" r:id="rId3"/>
    <p:sldLayoutId id="2147484272" r:id="rId4"/>
    <p:sldLayoutId id="2147484273" r:id="rId5"/>
    <p:sldLayoutId id="2147484274" r:id="rId6"/>
    <p:sldLayoutId id="2147484275" r:id="rId7"/>
    <p:sldLayoutId id="2147484276" r:id="rId8"/>
    <p:sldLayoutId id="2147484277" r:id="rId9"/>
    <p:sldLayoutId id="2147484278" r:id="rId10"/>
    <p:sldLayoutId id="2147484279" r:id="rId11"/>
    <p:sldLayoutId id="2147484280" r:id="rId12"/>
    <p:sldLayoutId id="2147484281" r:id="rId13"/>
    <p:sldLayoutId id="2147484282" r:id="rId14"/>
    <p:sldLayoutId id="2147484283" r:id="rId15"/>
    <p:sldLayoutId id="2147484284" r:id="rId16"/>
    <p:sldLayoutId id="2147484285" r:id="rId17"/>
  </p:sldLayoutIdLst>
  <p:hf hdr="0" ftr="0" dt="0"/>
  <p:txStyles>
    <p:titleStyle>
      <a:lvl1pPr algn="l" defTabSz="457200" rtl="0" fontAlgn="base">
        <a:spcBef>
          <a:spcPct val="0"/>
        </a:spcBef>
        <a:spcAft>
          <a:spcPct val="0"/>
        </a:spcAft>
        <a:defRPr sz="3200" kern="1200">
          <a:solidFill>
            <a:schemeClr val="bg2"/>
          </a:solidFill>
          <a:latin typeface="+mj-lt"/>
          <a:ea typeface="+mj-ea"/>
          <a:cs typeface="+mj-cs"/>
        </a:defRPr>
      </a:lvl1pPr>
      <a:lvl2pPr algn="l" defTabSz="457200" rtl="0" fontAlgn="base">
        <a:spcBef>
          <a:spcPct val="0"/>
        </a:spcBef>
        <a:spcAft>
          <a:spcPct val="0"/>
        </a:spcAft>
        <a:defRPr sz="3200">
          <a:solidFill>
            <a:schemeClr val="bg2"/>
          </a:solidFill>
          <a:latin typeface="Century Gothic" panose="020B0502020202020204" pitchFamily="34" charset="0"/>
        </a:defRPr>
      </a:lvl2pPr>
      <a:lvl3pPr algn="l" defTabSz="457200" rtl="0" fontAlgn="base">
        <a:spcBef>
          <a:spcPct val="0"/>
        </a:spcBef>
        <a:spcAft>
          <a:spcPct val="0"/>
        </a:spcAft>
        <a:defRPr sz="3200">
          <a:solidFill>
            <a:schemeClr val="bg2"/>
          </a:solidFill>
          <a:latin typeface="Century Gothic" panose="020B0502020202020204" pitchFamily="34" charset="0"/>
        </a:defRPr>
      </a:lvl3pPr>
      <a:lvl4pPr algn="l" defTabSz="457200" rtl="0" fontAlgn="base">
        <a:spcBef>
          <a:spcPct val="0"/>
        </a:spcBef>
        <a:spcAft>
          <a:spcPct val="0"/>
        </a:spcAft>
        <a:defRPr sz="3200">
          <a:solidFill>
            <a:schemeClr val="bg2"/>
          </a:solidFill>
          <a:latin typeface="Century Gothic" panose="020B0502020202020204" pitchFamily="34" charset="0"/>
        </a:defRPr>
      </a:lvl4pPr>
      <a:lvl5pPr algn="l" defTabSz="457200" rtl="0" fontAlgn="base">
        <a:spcBef>
          <a:spcPct val="0"/>
        </a:spcBef>
        <a:spcAft>
          <a:spcPct val="0"/>
        </a:spcAft>
        <a:defRPr sz="3200">
          <a:solidFill>
            <a:schemeClr val="bg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685800" indent="-282575"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95885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233488"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508125"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288" y="2060575"/>
            <a:ext cx="8424862" cy="2663825"/>
          </a:xfrm>
        </p:spPr>
        <p:txBody>
          <a:bodyPr rtlCol="0">
            <a:normAutofit fontScale="90000"/>
          </a:bodyPr>
          <a:lstStyle/>
          <a:p>
            <a:pPr algn="ctr" fontAlgn="auto">
              <a:spcAft>
                <a:spcPts val="0"/>
              </a:spcAft>
              <a:defRPr/>
            </a:pPr>
            <a:r>
              <a:rPr lang="el-GR" sz="3600" dirty="0">
                <a:solidFill>
                  <a:srgbClr val="CCECFF"/>
                </a:solidFill>
              </a:rPr>
              <a:t/>
            </a:r>
            <a:br>
              <a:rPr lang="el-GR" sz="3600" dirty="0">
                <a:solidFill>
                  <a:srgbClr val="CCECFF"/>
                </a:solidFill>
              </a:rPr>
            </a:br>
            <a:r>
              <a:rPr lang="el-GR" sz="3600" dirty="0" smtClean="0">
                <a:solidFill>
                  <a:srgbClr val="CCECFF"/>
                </a:solidFill>
              </a:rPr>
              <a:t> </a:t>
            </a:r>
            <a:r>
              <a:rPr lang="el-GR" sz="3600" dirty="0">
                <a:solidFill>
                  <a:srgbClr val="CCECFF"/>
                </a:solidFill>
              </a:rPr>
              <a:t/>
            </a:r>
            <a:br>
              <a:rPr lang="el-GR" sz="3600" dirty="0">
                <a:solidFill>
                  <a:srgbClr val="CCECFF"/>
                </a:solidFill>
              </a:rPr>
            </a:br>
            <a:r>
              <a:rPr lang="el-GR" sz="4400" dirty="0">
                <a:solidFill>
                  <a:schemeClr val="tx1"/>
                </a:solidFill>
              </a:rPr>
              <a:t/>
            </a:r>
            <a:br>
              <a:rPr lang="el-GR" sz="4400" dirty="0">
                <a:solidFill>
                  <a:schemeClr val="tx1"/>
                </a:solidFill>
              </a:rPr>
            </a:br>
            <a:r>
              <a:rPr lang="el-GR" sz="4400" dirty="0">
                <a:solidFill>
                  <a:schemeClr val="tx1"/>
                </a:solidFill>
              </a:rPr>
              <a:t/>
            </a:r>
            <a:br>
              <a:rPr lang="el-GR" sz="4400" dirty="0">
                <a:solidFill>
                  <a:schemeClr val="tx1"/>
                </a:solidFill>
              </a:rPr>
            </a:br>
            <a:r>
              <a:rPr lang="el-GR" sz="3900" b="1" dirty="0">
                <a:solidFill>
                  <a:schemeClr val="bg1">
                    <a:lumMod val="95000"/>
                  </a:schemeClr>
                </a:solidFill>
                <a:latin typeface="Arial" panose="020B0604020202020204" pitchFamily="34" charset="0"/>
                <a:cs typeface="Arial" panose="020B0604020202020204" pitchFamily="34" charset="0"/>
              </a:rPr>
              <a:t>Προστασία Προσωπικών Δεδομένων </a:t>
            </a:r>
            <a:r>
              <a:rPr lang="el-GR" sz="4400" dirty="0">
                <a:solidFill>
                  <a:schemeClr val="bg1">
                    <a:lumMod val="95000"/>
                  </a:schemeClr>
                </a:solidFill>
              </a:rPr>
              <a:t/>
            </a:r>
            <a:br>
              <a:rPr lang="el-GR" sz="4400" dirty="0">
                <a:solidFill>
                  <a:schemeClr val="bg1">
                    <a:lumMod val="95000"/>
                  </a:schemeClr>
                </a:solidFill>
              </a:rPr>
            </a:br>
            <a:r>
              <a:rPr lang="el-GR" sz="4400" dirty="0">
                <a:solidFill>
                  <a:schemeClr val="bg1">
                    <a:lumMod val="95000"/>
                  </a:schemeClr>
                </a:solidFill>
              </a:rPr>
              <a:t/>
            </a:r>
            <a:br>
              <a:rPr lang="el-GR" sz="4400" dirty="0">
                <a:solidFill>
                  <a:schemeClr val="bg1">
                    <a:lumMod val="95000"/>
                  </a:schemeClr>
                </a:solidFill>
              </a:rPr>
            </a:br>
            <a:r>
              <a:rPr lang="el-GR" sz="4400" b="1" dirty="0">
                <a:solidFill>
                  <a:schemeClr val="bg1">
                    <a:lumMod val="95000"/>
                  </a:schemeClr>
                </a:solidFill>
                <a:latin typeface="Arial" panose="020B0604020202020204" pitchFamily="34" charset="0"/>
                <a:cs typeface="Arial" panose="020B0604020202020204" pitchFamily="34" charset="0"/>
              </a:rPr>
              <a:t>Πρόγραμμα Εκπαίδευσης </a:t>
            </a:r>
            <a:br>
              <a:rPr lang="el-GR" sz="4400" b="1" dirty="0">
                <a:solidFill>
                  <a:schemeClr val="bg1">
                    <a:lumMod val="95000"/>
                  </a:schemeClr>
                </a:solidFill>
                <a:latin typeface="Arial" panose="020B0604020202020204" pitchFamily="34" charset="0"/>
                <a:cs typeface="Arial" panose="020B0604020202020204" pitchFamily="34" charset="0"/>
              </a:rPr>
            </a:br>
            <a:r>
              <a:rPr lang="el-GR" sz="4400" b="1" dirty="0">
                <a:solidFill>
                  <a:schemeClr val="bg1">
                    <a:lumMod val="95000"/>
                  </a:schemeClr>
                </a:solidFill>
                <a:latin typeface="Arial" panose="020B0604020202020204" pitchFamily="34" charset="0"/>
                <a:cs typeface="Arial" panose="020B0604020202020204" pitchFamily="34" charset="0"/>
              </a:rPr>
              <a:t>Δόκιμων Αστυνομικών</a:t>
            </a:r>
            <a:r>
              <a:rPr lang="el-GR" sz="4400" dirty="0">
                <a:solidFill>
                  <a:schemeClr val="tx1"/>
                </a:solidFill>
              </a:rPr>
              <a:t/>
            </a:r>
            <a:br>
              <a:rPr lang="el-GR" sz="4400" dirty="0">
                <a:solidFill>
                  <a:schemeClr val="tx1"/>
                </a:solidFill>
              </a:rPr>
            </a:br>
            <a:r>
              <a:rPr lang="el-GR" sz="3200" dirty="0">
                <a:solidFill>
                  <a:schemeClr val="accent2">
                    <a:lumMod val="50000"/>
                  </a:schemeClr>
                </a:solidFill>
              </a:rPr>
              <a:t/>
            </a:r>
            <a:br>
              <a:rPr lang="el-GR" sz="3200" dirty="0">
                <a:solidFill>
                  <a:schemeClr val="accent2">
                    <a:lumMod val="50000"/>
                  </a:schemeClr>
                </a:solidFill>
              </a:rPr>
            </a:br>
            <a:endParaRPr lang="el-GR" sz="3200" dirty="0">
              <a:solidFill>
                <a:schemeClr val="accent2">
                  <a:lumMod val="50000"/>
                </a:schemeClr>
              </a:solidFill>
            </a:endParaRPr>
          </a:p>
        </p:txBody>
      </p:sp>
      <p:sp>
        <p:nvSpPr>
          <p:cNvPr id="7" name="Rectangle 3"/>
          <p:cNvSpPr txBox="1">
            <a:spLocks noChangeArrowheads="1"/>
          </p:cNvSpPr>
          <p:nvPr/>
        </p:nvSpPr>
        <p:spPr bwMode="gray">
          <a:xfrm>
            <a:off x="684213" y="2636838"/>
            <a:ext cx="8362950" cy="4462462"/>
          </a:xfrm>
          <a:prstGeom prst="rect">
            <a:avLst/>
          </a:prstGeom>
          <a:effectLst/>
        </p:spPr>
        <p:txBody>
          <a:bodyPr>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fontAlgn="auto">
              <a:buFontTx/>
              <a:buNone/>
              <a:defRPr/>
            </a:pPr>
            <a:r>
              <a:rPr lang="el-GR" sz="3000" dirty="0" smtClean="0"/>
              <a:t> </a:t>
            </a:r>
            <a:endParaRPr lang="el-GR" sz="2200" dirty="0" smtClean="0">
              <a:solidFill>
                <a:schemeClr val="bg1"/>
              </a:solidFill>
              <a:latin typeface="Arial" panose="020B0604020202020204" pitchFamily="34" charset="0"/>
              <a:cs typeface="Arial" panose="020B0604020202020204" pitchFamily="34" charset="0"/>
            </a:endParaRPr>
          </a:p>
          <a:p>
            <a:pPr fontAlgn="auto">
              <a:buFontTx/>
              <a:buNone/>
              <a:defRPr/>
            </a:pPr>
            <a:endParaRPr lang="el-GR" sz="2000" dirty="0" smtClean="0"/>
          </a:p>
          <a:p>
            <a:pPr fontAlgn="auto">
              <a:buFontTx/>
              <a:buNone/>
              <a:defRPr/>
            </a:pPr>
            <a:r>
              <a:rPr lang="el-GR" sz="2000" dirty="0" smtClean="0"/>
              <a:t>	          </a:t>
            </a:r>
            <a:endParaRPr lang="el-GR" sz="2000" dirty="0"/>
          </a:p>
        </p:txBody>
      </p:sp>
      <p:sp>
        <p:nvSpPr>
          <p:cNvPr id="8" name="Rectangle 2"/>
          <p:cNvSpPr txBox="1">
            <a:spLocks noChangeArrowheads="1"/>
          </p:cNvSpPr>
          <p:nvPr/>
        </p:nvSpPr>
        <p:spPr bwMode="gray">
          <a:xfrm>
            <a:off x="719138" y="4868863"/>
            <a:ext cx="8424862" cy="1584325"/>
          </a:xfrm>
          <a:prstGeom prst="rect">
            <a:avLst/>
          </a:prstGeom>
          <a:effectLst/>
        </p:spPr>
        <p:txBody>
          <a:bodyPr anchor="b"/>
          <a:lstStyle>
            <a:lvl1pPr algn="l" defTabSz="457200" rtl="0" eaLnBrk="1" latinLnBrk="0" hangingPunct="1">
              <a:spcBef>
                <a:spcPct val="0"/>
              </a:spcBef>
              <a:buNone/>
              <a:defRPr sz="48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l-GR" sz="2000" dirty="0" smtClean="0">
                <a:solidFill>
                  <a:schemeClr val="bg1">
                    <a:lumMod val="95000"/>
                  </a:schemeClr>
                </a:solidFill>
                <a:latin typeface="Arial" panose="020B0604020202020204" pitchFamily="34" charset="0"/>
                <a:cs typeface="Arial" panose="020B0604020202020204" pitchFamily="34" charset="0"/>
              </a:rPr>
              <a:t>Ειρήνη Λοϊζίδου Νικολαΐδου</a:t>
            </a:r>
          </a:p>
          <a:p>
            <a:pPr fontAlgn="auto">
              <a:spcAft>
                <a:spcPts val="0"/>
              </a:spcAft>
              <a:defRPr/>
            </a:pPr>
            <a:endParaRPr lang="el-GR" sz="2000" dirty="0" smtClean="0">
              <a:solidFill>
                <a:schemeClr val="bg1">
                  <a:lumMod val="95000"/>
                </a:schemeClr>
              </a:solidFill>
              <a:latin typeface="Arial" panose="020B0604020202020204" pitchFamily="34" charset="0"/>
              <a:cs typeface="Arial" panose="020B0604020202020204" pitchFamily="34" charset="0"/>
            </a:endParaRPr>
          </a:p>
          <a:p>
            <a:pPr fontAlgn="auto">
              <a:spcAft>
                <a:spcPts val="0"/>
              </a:spcAft>
              <a:defRPr/>
            </a:pPr>
            <a:r>
              <a:rPr lang="el-GR" sz="2000" dirty="0" smtClean="0">
                <a:solidFill>
                  <a:schemeClr val="bg1">
                    <a:lumMod val="95000"/>
                  </a:schemeClr>
                </a:solidFill>
                <a:latin typeface="Arial" panose="020B0604020202020204" pitchFamily="34" charset="0"/>
                <a:cs typeface="Arial" panose="020B0604020202020204" pitchFamily="34" charset="0"/>
              </a:rPr>
              <a:t>Επίτροπος Προστασίας</a:t>
            </a:r>
          </a:p>
          <a:p>
            <a:pPr fontAlgn="auto">
              <a:spcAft>
                <a:spcPts val="0"/>
              </a:spcAft>
              <a:defRPr/>
            </a:pPr>
            <a:r>
              <a:rPr lang="el-GR" sz="2000" dirty="0" smtClean="0">
                <a:solidFill>
                  <a:schemeClr val="bg1">
                    <a:lumMod val="95000"/>
                  </a:schemeClr>
                </a:solidFill>
                <a:latin typeface="Arial" panose="020B0604020202020204" pitchFamily="34" charset="0"/>
                <a:cs typeface="Arial" panose="020B0604020202020204" pitchFamily="34" charset="0"/>
              </a:rPr>
              <a:t>Δεδομένων Προσωπικού Χαρακτήρα                                30/11/2022 </a:t>
            </a:r>
            <a:r>
              <a:rPr lang="el-GR" sz="2000" dirty="0" smtClean="0">
                <a:solidFill>
                  <a:schemeClr val="accent2">
                    <a:lumMod val="50000"/>
                  </a:schemeClr>
                </a:solidFill>
              </a:rPr>
              <a:t/>
            </a:r>
            <a:br>
              <a:rPr lang="el-GR" sz="2000" dirty="0" smtClean="0">
                <a:solidFill>
                  <a:schemeClr val="accent2">
                    <a:lumMod val="50000"/>
                  </a:schemeClr>
                </a:solidFill>
              </a:rPr>
            </a:br>
            <a:endParaRPr lang="el-GR" sz="20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l-GR" sz="3600" b="1" smtClean="0">
                <a:latin typeface="Arial" panose="020B0604020202020204" pitchFamily="34" charset="0"/>
                <a:cs typeface="Arial" panose="020B0604020202020204" pitchFamily="34" charset="0"/>
              </a:rPr>
              <a:t>Βασικές Αρχές</a:t>
            </a:r>
          </a:p>
        </p:txBody>
      </p:sp>
      <p:sp>
        <p:nvSpPr>
          <p:cNvPr id="6147" name="Rectangle 3"/>
          <p:cNvSpPr>
            <a:spLocks noGrp="1" noChangeArrowheads="1"/>
          </p:cNvSpPr>
          <p:nvPr>
            <p:ph idx="1"/>
          </p:nvPr>
        </p:nvSpPr>
        <p:spPr>
          <a:xfrm>
            <a:off x="468313" y="2276475"/>
            <a:ext cx="8135937" cy="3744913"/>
          </a:xfrm>
        </p:spPr>
        <p:txBody>
          <a:bodyPr rtlCol="0">
            <a:normAutofit/>
          </a:bodyPr>
          <a:lstStyle/>
          <a:p>
            <a:pPr fontAlgn="auto">
              <a:spcAft>
                <a:spcPts val="0"/>
              </a:spcAft>
              <a:buFontTx/>
              <a:buNone/>
              <a:defRPr/>
            </a:pPr>
            <a:endParaRPr lang="el-GR" sz="26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Νομιμότητα</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Περιορισμός του σκοπού</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Ελαχιστοποίηση των δεδομένων</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Ακρίβεια</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Περιορισμός της περιόδου διατήρησης</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Ακεραιότητα και εμπιστευτικότητα</a:t>
            </a:r>
          </a:p>
          <a:p>
            <a:pPr marL="0" indent="0" fontAlgn="auto">
              <a:spcAft>
                <a:spcPts val="0"/>
              </a:spcAft>
              <a:buFontTx/>
              <a:buNone/>
              <a:defRPr/>
            </a:pPr>
            <a:endParaRPr lang="el-GR" dirty="0">
              <a:solidFill>
                <a:schemeClr val="tx1">
                  <a:lumMod val="75000"/>
                  <a:lumOff val="25000"/>
                </a:schemeClr>
              </a:solidFill>
            </a:endParaRPr>
          </a:p>
        </p:txBody>
      </p:sp>
      <p:sp>
        <p:nvSpPr>
          <p:cNvPr id="31748"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42EDF38-66CF-48C7-8173-FB3B9D678888}" type="slidenum">
              <a:rPr lang="el-GR" altLang="en-CY" sz="1400">
                <a:latin typeface="Arial" panose="020B0604020202020204" pitchFamily="34" charset="0"/>
              </a:rPr>
              <a:pPr/>
              <a:t>10</a:t>
            </a:fld>
            <a:endParaRPr lang="el-GR" altLang="en-CY" sz="1400">
              <a:latin typeface="Arial" panose="020B0604020202020204" pitchFamily="34" charset="0"/>
            </a:endParaRPr>
          </a:p>
        </p:txBody>
      </p:sp>
      <p:pic>
        <p:nvPicPr>
          <p:cNvPr id="31749"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l-GR" sz="3600" b="1" smtClean="0">
                <a:latin typeface="Arial" panose="020B0604020202020204" pitchFamily="34" charset="0"/>
                <a:cs typeface="Arial" panose="020B0604020202020204" pitchFamily="34" charset="0"/>
              </a:rPr>
              <a:t>Νομιμότητα επεξεργασίας</a:t>
            </a:r>
          </a:p>
        </p:txBody>
      </p:sp>
      <p:sp>
        <p:nvSpPr>
          <p:cNvPr id="6147" name="Rectangle 3"/>
          <p:cNvSpPr>
            <a:spLocks noGrp="1" noChangeArrowheads="1"/>
          </p:cNvSpPr>
          <p:nvPr>
            <p:ph idx="1"/>
          </p:nvPr>
        </p:nvSpPr>
        <p:spPr>
          <a:xfrm>
            <a:off x="468313" y="2565400"/>
            <a:ext cx="8207375" cy="3455988"/>
          </a:xfrm>
        </p:spPr>
        <p:txBody>
          <a:bodyPr rtlCol="0">
            <a:normAutofit lnSpcReduction="10000"/>
          </a:bodyPr>
          <a:lstStyle/>
          <a:p>
            <a:pPr fontAlgn="auto">
              <a:spcAft>
                <a:spcPts val="0"/>
              </a:spcAft>
              <a:buFontTx/>
              <a:buNone/>
              <a:defRPr/>
            </a:pPr>
            <a:endParaRPr lang="el-GR" sz="22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Η Αστυνομία νομιμοποιείται να επεξεργάζεται δεδομένα για:</a:t>
            </a:r>
          </a:p>
          <a:p>
            <a:pPr marL="0" indent="0" fontAlgn="auto">
              <a:spcAft>
                <a:spcPts val="0"/>
              </a:spcAft>
              <a:buFontTx/>
              <a:buNone/>
              <a:defRPr/>
            </a:pPr>
            <a:endParaRPr lang="el-GR"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panose="05000000000000000000" pitchFamily="2" charset="2"/>
              <a:buChar char="Ø"/>
              <a:defRPr/>
            </a:pPr>
            <a:r>
              <a:rPr lang="el-GR" sz="2400" dirty="0" smtClean="0">
                <a:solidFill>
                  <a:schemeClr val="tx1"/>
                </a:solidFill>
                <a:latin typeface="Arial" panose="020B0604020202020204" pitchFamily="34" charset="0"/>
                <a:cs typeface="Arial" panose="020B0604020202020204" pitchFamily="34" charset="0"/>
              </a:rPr>
              <a:t>υποχρέωση </a:t>
            </a:r>
            <a:r>
              <a:rPr lang="el-GR" sz="2400" dirty="0">
                <a:solidFill>
                  <a:schemeClr val="tx1"/>
                </a:solidFill>
                <a:latin typeface="Arial" panose="020B0604020202020204" pitchFamily="34" charset="0"/>
                <a:cs typeface="Arial" panose="020B0604020202020204" pitchFamily="34" charset="0"/>
              </a:rPr>
              <a:t>που απορρέει από Νόμο</a:t>
            </a:r>
          </a:p>
          <a:p>
            <a:pPr fontAlgn="auto">
              <a:spcAft>
                <a:spcPts val="0"/>
              </a:spcAft>
              <a:buFont typeface="Wingdings" panose="05000000000000000000" pitchFamily="2" charset="2"/>
              <a:buChar char="Ø"/>
              <a:defRPr/>
            </a:pPr>
            <a:r>
              <a:rPr lang="el-GR" sz="2400" dirty="0" smtClean="0">
                <a:solidFill>
                  <a:schemeClr val="tx1"/>
                </a:solidFill>
                <a:latin typeface="Arial" panose="020B0604020202020204" pitchFamily="34" charset="0"/>
                <a:cs typeface="Arial" panose="020B0604020202020204" pitchFamily="34" charset="0"/>
              </a:rPr>
              <a:t>διαφύλαξη </a:t>
            </a:r>
            <a:r>
              <a:rPr lang="el-GR" sz="2400" dirty="0">
                <a:solidFill>
                  <a:schemeClr val="tx1"/>
                </a:solidFill>
                <a:latin typeface="Arial" panose="020B0604020202020204" pitchFamily="34" charset="0"/>
                <a:cs typeface="Arial" panose="020B0604020202020204" pitchFamily="34" charset="0"/>
              </a:rPr>
              <a:t>ζωτικού συμφέροντος του υποκειμένου των δεδομένων</a:t>
            </a:r>
          </a:p>
          <a:p>
            <a:pPr fontAlgn="auto">
              <a:spcAft>
                <a:spcPts val="0"/>
              </a:spcAft>
              <a:buFont typeface="Wingdings" panose="05000000000000000000" pitchFamily="2" charset="2"/>
              <a:buChar char="Ø"/>
              <a:defRPr/>
            </a:pPr>
            <a:r>
              <a:rPr lang="el-GR" sz="2400" dirty="0" smtClean="0">
                <a:solidFill>
                  <a:schemeClr val="tx1"/>
                </a:solidFill>
                <a:latin typeface="Arial" panose="020B0604020202020204" pitchFamily="34" charset="0"/>
                <a:cs typeface="Arial" panose="020B0604020202020204" pitchFamily="34" charset="0"/>
              </a:rPr>
              <a:t>εκτέλεση </a:t>
            </a:r>
            <a:r>
              <a:rPr lang="el-GR" sz="2400" dirty="0">
                <a:solidFill>
                  <a:schemeClr val="tx1"/>
                </a:solidFill>
                <a:latin typeface="Arial" panose="020B0604020202020204" pitchFamily="34" charset="0"/>
                <a:cs typeface="Arial" panose="020B0604020202020204" pitchFamily="34" charset="0"/>
              </a:rPr>
              <a:t>καθήκοντος που βασίζεται σε </a:t>
            </a:r>
            <a:r>
              <a:rPr lang="el-GR" sz="2400" dirty="0" smtClean="0">
                <a:solidFill>
                  <a:schemeClr val="tx1"/>
                </a:solidFill>
                <a:latin typeface="Arial" panose="020B0604020202020204" pitchFamily="34" charset="0"/>
                <a:cs typeface="Arial" panose="020B0604020202020204" pitchFamily="34" charset="0"/>
              </a:rPr>
              <a:t>νόμο</a:t>
            </a:r>
            <a:endParaRPr lang="el-GR" sz="2400" dirty="0">
              <a:solidFill>
                <a:schemeClr val="tx1"/>
              </a:solidFill>
              <a:latin typeface="Arial" panose="020B0604020202020204" pitchFamily="34" charset="0"/>
              <a:cs typeface="Arial" panose="020B0604020202020204" pitchFamily="34" charset="0"/>
            </a:endParaRPr>
          </a:p>
        </p:txBody>
      </p:sp>
      <p:sp>
        <p:nvSpPr>
          <p:cNvPr id="3277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CEB78DD-58F4-4560-A506-C1FB831F8E78}" type="slidenum">
              <a:rPr lang="el-GR" altLang="en-CY" sz="1400">
                <a:latin typeface="Arial" panose="020B0604020202020204" pitchFamily="34" charset="0"/>
              </a:rPr>
              <a:pPr/>
              <a:t>11</a:t>
            </a:fld>
            <a:endParaRPr lang="el-GR" altLang="en-CY" sz="1400">
              <a:latin typeface="Arial" panose="020B0604020202020204" pitchFamily="34" charset="0"/>
            </a:endParaRPr>
          </a:p>
        </p:txBody>
      </p:sp>
      <p:pic>
        <p:nvPicPr>
          <p:cNvPr id="3277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l-GR" sz="3600" b="1" smtClean="0">
                <a:latin typeface="Arial" panose="020B0604020202020204" pitchFamily="34" charset="0"/>
                <a:cs typeface="Arial" panose="020B0604020202020204" pitchFamily="34" charset="0"/>
              </a:rPr>
              <a:t>Βασικές υποχρεώσεις</a:t>
            </a:r>
          </a:p>
        </p:txBody>
      </p:sp>
      <p:sp>
        <p:nvSpPr>
          <p:cNvPr id="6147" name="Rectangle 3"/>
          <p:cNvSpPr>
            <a:spLocks noGrp="1" noChangeArrowheads="1"/>
          </p:cNvSpPr>
          <p:nvPr>
            <p:ph idx="1"/>
          </p:nvPr>
        </p:nvSpPr>
        <p:spPr>
          <a:xfrm>
            <a:off x="468313" y="2276475"/>
            <a:ext cx="8135937" cy="3744913"/>
          </a:xfrm>
        </p:spPr>
        <p:txBody>
          <a:bodyPr rtlCol="0">
            <a:normAutofit lnSpcReduction="10000"/>
          </a:bodyPr>
          <a:lstStyle/>
          <a:p>
            <a:pPr fontAlgn="auto">
              <a:spcAft>
                <a:spcPts val="0"/>
              </a:spcAft>
              <a:buFontTx/>
              <a:buNone/>
              <a:defRPr/>
            </a:pPr>
            <a:endParaRPr lang="el-GR" sz="2200" dirty="0">
              <a:solidFill>
                <a:schemeClr val="tx1"/>
              </a:solidFill>
              <a:latin typeface="Arial" panose="020B0604020202020204" pitchFamily="34" charset="0"/>
              <a:cs typeface="Arial" panose="020B0604020202020204" pitchFamily="34" charset="0"/>
            </a:endParaRPr>
          </a:p>
          <a:p>
            <a:pPr marL="0" indent="0"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Τα υποκείμενα των δεδομένων, </a:t>
            </a:r>
            <a:r>
              <a:rPr lang="el-GR" sz="2400" dirty="0" smtClean="0">
                <a:solidFill>
                  <a:schemeClr val="tx1"/>
                </a:solidFill>
                <a:latin typeface="Arial" panose="020B0604020202020204" pitchFamily="34" charset="0"/>
                <a:cs typeface="Arial" panose="020B0604020202020204" pitchFamily="34" charset="0"/>
              </a:rPr>
              <a:t>στις βάσεις δεδομένων της Αστυνομίας, στο </a:t>
            </a:r>
            <a:r>
              <a:rPr lang="el-GR" sz="2400" dirty="0">
                <a:solidFill>
                  <a:schemeClr val="tx1"/>
                </a:solidFill>
                <a:latin typeface="Arial" panose="020B0604020202020204" pitchFamily="34" charset="0"/>
                <a:cs typeface="Arial" panose="020B0604020202020204" pitchFamily="34" charset="0"/>
              </a:rPr>
              <a:t>βαθμό του εφικτού, διακρίνονται σε</a:t>
            </a:r>
            <a:r>
              <a:rPr lang="el-GR" sz="2400" dirty="0" smtClean="0">
                <a:solidFill>
                  <a:schemeClr val="tx1"/>
                </a:solidFill>
                <a:latin typeface="Arial" panose="020B0604020202020204" pitchFamily="34" charset="0"/>
                <a:cs typeface="Arial" panose="020B0604020202020204" pitchFamily="34" charset="0"/>
              </a:rPr>
              <a:t>:</a:t>
            </a:r>
            <a:endParaRPr lang="el-GR"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Υπόπτους</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Καταδικασθέντες</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Θύματα</a:t>
            </a:r>
          </a:p>
          <a:p>
            <a:pPr fontAlgn="auto">
              <a:spcAft>
                <a:spcPts val="0"/>
              </a:spcAft>
              <a:buFont typeface="Wingdings 3" charset="2"/>
              <a:buChar char=""/>
              <a:defRPr/>
            </a:pPr>
            <a:r>
              <a:rPr lang="el-GR" sz="2400" dirty="0" smtClean="0">
                <a:solidFill>
                  <a:schemeClr val="tx1"/>
                </a:solidFill>
                <a:latin typeface="Arial" panose="020B0604020202020204" pitchFamily="34" charset="0"/>
                <a:cs typeface="Arial" panose="020B0604020202020204" pitchFamily="34" charset="0"/>
              </a:rPr>
              <a:t>Μάρτυρες</a:t>
            </a:r>
          </a:p>
          <a:p>
            <a:pPr marL="0" indent="0" fontAlgn="auto">
              <a:spcAft>
                <a:spcPts val="0"/>
              </a:spcAft>
              <a:buNone/>
              <a:defRPr/>
            </a:pPr>
            <a:r>
              <a:rPr lang="el-GR" sz="2400" dirty="0" smtClean="0">
                <a:solidFill>
                  <a:schemeClr val="tx1"/>
                </a:solidFill>
                <a:latin typeface="Arial" panose="020B0604020202020204" pitchFamily="34" charset="0"/>
                <a:cs typeface="Arial" panose="020B0604020202020204" pitchFamily="34" charset="0"/>
              </a:rPr>
              <a:t>Άρθρο 8 του Νόμου 44(</a:t>
            </a:r>
            <a:r>
              <a:rPr lang="en-US" sz="2400" dirty="0" smtClean="0">
                <a:solidFill>
                  <a:schemeClr val="tx1"/>
                </a:solidFill>
                <a:latin typeface="Arial" panose="020B0604020202020204" pitchFamily="34" charset="0"/>
                <a:cs typeface="Arial" panose="020B0604020202020204" pitchFamily="34" charset="0"/>
              </a:rPr>
              <a:t>I)</a:t>
            </a:r>
            <a:r>
              <a:rPr lang="el-GR" sz="2400" dirty="0" smtClean="0">
                <a:solidFill>
                  <a:schemeClr val="tx1"/>
                </a:solidFill>
                <a:latin typeface="Arial" panose="020B0604020202020204" pitchFamily="34" charset="0"/>
                <a:cs typeface="Arial" panose="020B0604020202020204" pitchFamily="34" charset="0"/>
              </a:rPr>
              <a:t>/2019</a:t>
            </a:r>
            <a:endParaRPr lang="el-GR" sz="2400" dirty="0">
              <a:solidFill>
                <a:schemeClr val="tx1"/>
              </a:solidFill>
              <a:latin typeface="Arial" panose="020B0604020202020204" pitchFamily="34" charset="0"/>
              <a:cs typeface="Arial" panose="020B0604020202020204" pitchFamily="34" charset="0"/>
            </a:endParaRPr>
          </a:p>
        </p:txBody>
      </p:sp>
      <p:sp>
        <p:nvSpPr>
          <p:cNvPr id="33796"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3B2C805-34D3-45E4-93D0-BA268F0B282F}" type="slidenum">
              <a:rPr lang="el-GR" altLang="en-CY" sz="1400">
                <a:latin typeface="Arial" panose="020B0604020202020204" pitchFamily="34" charset="0"/>
              </a:rPr>
              <a:pPr/>
              <a:t>12</a:t>
            </a:fld>
            <a:endParaRPr lang="el-GR" altLang="en-CY" sz="1400">
              <a:latin typeface="Arial" panose="020B0604020202020204" pitchFamily="34" charset="0"/>
            </a:endParaRPr>
          </a:p>
        </p:txBody>
      </p:sp>
      <p:pic>
        <p:nvPicPr>
          <p:cNvPr id="33797"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539750" y="2133600"/>
            <a:ext cx="8064500" cy="3887788"/>
          </a:xfrm>
        </p:spPr>
        <p:txBody>
          <a:bodyPr rtlCol="0">
            <a:normAutofit fontScale="92500"/>
          </a:bodyPr>
          <a:lstStyle/>
          <a:p>
            <a:pPr algn="just" fontAlgn="auto">
              <a:spcAft>
                <a:spcPts val="0"/>
              </a:spcAft>
              <a:buFontTx/>
              <a:buNone/>
              <a:defRPr/>
            </a:pPr>
            <a:endParaRPr lang="el-GR" sz="22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Τα δεδομένα προσωπικού </a:t>
            </a:r>
            <a:r>
              <a:rPr lang="el-GR" sz="2400" dirty="0" smtClean="0">
                <a:solidFill>
                  <a:schemeClr val="tx1"/>
                </a:solidFill>
                <a:latin typeface="Arial" panose="020B0604020202020204" pitchFamily="34" charset="0"/>
                <a:cs typeface="Arial" panose="020B0604020202020204" pitchFamily="34" charset="0"/>
              </a:rPr>
              <a:t>χαρακτήρα, στις βάσεις δεδομένων της Αστυνομίας, στο </a:t>
            </a:r>
            <a:r>
              <a:rPr lang="el-GR" sz="2400" dirty="0">
                <a:solidFill>
                  <a:schemeClr val="tx1"/>
                </a:solidFill>
                <a:latin typeface="Arial" panose="020B0604020202020204" pitchFamily="34" charset="0"/>
                <a:cs typeface="Arial" panose="020B0604020202020204" pitchFamily="34" charset="0"/>
              </a:rPr>
              <a:t>βαθμό του εφικτού, διακρίνονται σε:</a:t>
            </a:r>
          </a:p>
          <a:p>
            <a:pPr marL="0" indent="0" algn="just" fontAlgn="auto">
              <a:spcAft>
                <a:spcPts val="0"/>
              </a:spcAft>
              <a:buFontTx/>
              <a:buNone/>
              <a:defRPr/>
            </a:pPr>
            <a:endParaRPr lang="el-GR" sz="2400" dirty="0">
              <a:solidFill>
                <a:schemeClr val="tx1"/>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Δεδομένα που βασίζονται σε πραγματικά γεγονότα</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Δεδομένα που βασίζονται σε πληροφορίες ή εύλογες υποψίες</a:t>
            </a: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Η ποιότητα των δεδομένων πρέπει να </a:t>
            </a:r>
            <a:r>
              <a:rPr lang="el-GR" sz="2400" dirty="0" smtClean="0">
                <a:solidFill>
                  <a:schemeClr val="tx1"/>
                </a:solidFill>
                <a:latin typeface="Arial" panose="020B0604020202020204" pitchFamily="34" charset="0"/>
                <a:cs typeface="Arial" panose="020B0604020202020204" pitchFamily="34" charset="0"/>
              </a:rPr>
              <a:t>επαληθεύεται</a:t>
            </a:r>
          </a:p>
          <a:p>
            <a:pPr marL="0" indent="0" algn="just" fontAlgn="auto">
              <a:spcAft>
                <a:spcPts val="0"/>
              </a:spcAft>
              <a:buFontTx/>
              <a:buNone/>
              <a:defRPr/>
            </a:pPr>
            <a:r>
              <a:rPr lang="el-GR" sz="2400" dirty="0" smtClean="0">
                <a:solidFill>
                  <a:schemeClr val="tx1"/>
                </a:solidFill>
                <a:latin typeface="Arial" panose="020B0604020202020204" pitchFamily="34" charset="0"/>
                <a:cs typeface="Arial" panose="020B0604020202020204" pitchFamily="34" charset="0"/>
              </a:rPr>
              <a:t>Άρθρο 9 του Νόμου 44(Ι)/2019</a:t>
            </a:r>
            <a:endParaRPr lang="el-GR" sz="2400" dirty="0">
              <a:solidFill>
                <a:schemeClr val="tx1"/>
              </a:solidFill>
              <a:latin typeface="Arial" panose="020B0604020202020204" pitchFamily="34" charset="0"/>
              <a:cs typeface="Arial" panose="020B0604020202020204" pitchFamily="34" charset="0"/>
            </a:endParaRPr>
          </a:p>
        </p:txBody>
      </p:sp>
      <p:sp>
        <p:nvSpPr>
          <p:cNvPr id="34819"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FBB8DF5-FA5D-4559-832B-BAEFB3649E25}" type="slidenum">
              <a:rPr lang="el-GR" altLang="en-CY" sz="1400">
                <a:latin typeface="Arial" panose="020B0604020202020204" pitchFamily="34" charset="0"/>
              </a:rPr>
              <a:pPr/>
              <a:t>13</a:t>
            </a:fld>
            <a:endParaRPr lang="el-GR" altLang="en-CY" sz="1400">
              <a:latin typeface="Arial" panose="020B0604020202020204" pitchFamily="34" charset="0"/>
            </a:endParaRPr>
          </a:p>
        </p:txBody>
      </p:sp>
      <p:pic>
        <p:nvPicPr>
          <p:cNvPr id="34820"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68313" y="2133600"/>
            <a:ext cx="8135937" cy="4248150"/>
          </a:xfrm>
        </p:spPr>
        <p:txBody>
          <a:bodyPr rtlCol="0">
            <a:normAutofit lnSpcReduction="10000"/>
          </a:bodyPr>
          <a:lstStyle/>
          <a:p>
            <a:pPr fontAlgn="auto">
              <a:spcAft>
                <a:spcPts val="0"/>
              </a:spcAft>
              <a:buFontTx/>
              <a:buNone/>
              <a:defRPr/>
            </a:pPr>
            <a:endParaRPr lang="el-GR" sz="22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Τήρηση Αρχείου Δραστηριοτήτων</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Ορισμός ΥΠΔ</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Εκτίμηση Αντίκτυπου</a:t>
            </a:r>
            <a:endParaRPr lang="en-US"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Προηγούμενη Διαβούλευση</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Γνωστοποίηση παραβίασης στην Επίτροπο</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Ανακοίνωση παραβίασης </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Τεχνικά &amp; Οργανωτικά μέτρα ασφάλειας</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Προστασία από σχεδιασμό/ εξ’ </a:t>
            </a:r>
            <a:r>
              <a:rPr lang="el-GR" sz="2400" dirty="0" smtClean="0">
                <a:solidFill>
                  <a:schemeClr val="tx1"/>
                </a:solidFill>
                <a:latin typeface="Arial" panose="020B0604020202020204" pitchFamily="34" charset="0"/>
                <a:cs typeface="Arial" panose="020B0604020202020204" pitchFamily="34" charset="0"/>
              </a:rPr>
              <a:t>ορισμού</a:t>
            </a:r>
            <a:endParaRPr lang="el-GR" sz="2400" dirty="0">
              <a:solidFill>
                <a:schemeClr val="tx1"/>
              </a:solidFill>
              <a:latin typeface="Arial" panose="020B0604020202020204" pitchFamily="34" charset="0"/>
              <a:cs typeface="Arial" panose="020B0604020202020204" pitchFamily="34" charset="0"/>
            </a:endParaRPr>
          </a:p>
        </p:txBody>
      </p:sp>
      <p:sp>
        <p:nvSpPr>
          <p:cNvPr id="35843"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AB8E9F7-1580-4E41-BCE5-6BE27B7E43CC}" type="slidenum">
              <a:rPr lang="el-GR" altLang="en-CY" sz="1400">
                <a:latin typeface="Arial" panose="020B0604020202020204" pitchFamily="34" charset="0"/>
              </a:rPr>
              <a:pPr/>
              <a:t>14</a:t>
            </a:fld>
            <a:endParaRPr lang="el-GR" altLang="en-CY" sz="1400">
              <a:latin typeface="Arial" panose="020B0604020202020204" pitchFamily="34" charset="0"/>
            </a:endParaRPr>
          </a:p>
        </p:txBody>
      </p:sp>
      <p:pic>
        <p:nvPicPr>
          <p:cNvPr id="35844"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928688" y="549275"/>
            <a:ext cx="7758112" cy="1384300"/>
          </a:xfrm>
        </p:spPr>
        <p:txBody>
          <a:bodyPr/>
          <a:lstStyle/>
          <a:p>
            <a:r>
              <a:rPr lang="el-GR" sz="3600" b="1" smtClean="0">
                <a:latin typeface="Arial" panose="020B0604020202020204" pitchFamily="34" charset="0"/>
                <a:cs typeface="Arial" panose="020B0604020202020204" pitchFamily="34" charset="0"/>
              </a:rPr>
              <a:t>Δικαιώματα</a:t>
            </a:r>
          </a:p>
        </p:txBody>
      </p:sp>
      <p:sp>
        <p:nvSpPr>
          <p:cNvPr id="10243" name="Rectangle 3"/>
          <p:cNvSpPr>
            <a:spLocks noGrp="1" noChangeArrowheads="1"/>
          </p:cNvSpPr>
          <p:nvPr>
            <p:ph idx="1"/>
          </p:nvPr>
        </p:nvSpPr>
        <p:spPr>
          <a:xfrm>
            <a:off x="395288" y="2420938"/>
            <a:ext cx="8291512" cy="4103687"/>
          </a:xfrm>
        </p:spPr>
        <p:txBody>
          <a:bodyPr rtlCol="0">
            <a:normAutofit lnSpcReduction="10000"/>
          </a:bodyPr>
          <a:lstStyle/>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Ενημέρωση</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Πρόσβαση</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Διόρθωση</a:t>
            </a:r>
            <a:endParaRPr lang="en-US"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Διαγραφή (δικαίωμα στη λήθη)</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Περιορισμός της επεξεργασίας</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Φορητότητα</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Εναντίωση</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Αυτοματοποιημένη λήψη αποφάσεων &amp; κατάρτιση προφίλ </a:t>
            </a:r>
          </a:p>
          <a:p>
            <a:pPr fontAlgn="auto">
              <a:spcAft>
                <a:spcPts val="0"/>
              </a:spcAft>
              <a:buFont typeface="Wingdings 3" charset="2"/>
              <a:buChar char=""/>
              <a:defRPr/>
            </a:pPr>
            <a:endParaRPr lang="el-GR" dirty="0">
              <a:solidFill>
                <a:schemeClr val="tx1">
                  <a:lumMod val="75000"/>
                  <a:lumOff val="25000"/>
                </a:schemeClr>
              </a:solidFill>
            </a:endParaRPr>
          </a:p>
        </p:txBody>
      </p:sp>
      <p:sp>
        <p:nvSpPr>
          <p:cNvPr id="36868"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3F0A9F9-6F6F-41BF-BBD9-F9F46FA31FF9}" type="slidenum">
              <a:rPr lang="el-GR" altLang="en-CY" sz="1400">
                <a:latin typeface="Arial" panose="020B0604020202020204" pitchFamily="34" charset="0"/>
              </a:rPr>
              <a:pPr/>
              <a:t>15</a:t>
            </a:fld>
            <a:endParaRPr lang="el-GR" altLang="en-CY" sz="1400">
              <a:latin typeface="Arial" panose="020B0604020202020204" pitchFamily="34" charset="0"/>
            </a:endParaRPr>
          </a:p>
        </p:txBody>
      </p:sp>
      <p:pic>
        <p:nvPicPr>
          <p:cNvPr id="36869"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55663" y="476250"/>
            <a:ext cx="7758112" cy="1384300"/>
          </a:xfrm>
        </p:spPr>
        <p:txBody>
          <a:bodyPr/>
          <a:lstStyle/>
          <a:p>
            <a:r>
              <a:rPr lang="el-GR" sz="3600" b="1" smtClean="0">
                <a:latin typeface="Arial" panose="020B0604020202020204" pitchFamily="34" charset="0"/>
                <a:cs typeface="Arial" panose="020B0604020202020204" pitchFamily="34" charset="0"/>
              </a:rPr>
              <a:t>Περιορισμός δικαιωμάτων</a:t>
            </a:r>
          </a:p>
        </p:txBody>
      </p:sp>
      <p:sp>
        <p:nvSpPr>
          <p:cNvPr id="10243" name="Rectangle 3"/>
          <p:cNvSpPr>
            <a:spLocks noGrp="1" noChangeArrowheads="1"/>
          </p:cNvSpPr>
          <p:nvPr>
            <p:ph idx="1"/>
          </p:nvPr>
        </p:nvSpPr>
        <p:spPr>
          <a:xfrm>
            <a:off x="468313" y="2349500"/>
            <a:ext cx="8280400" cy="4392613"/>
          </a:xfrm>
        </p:spPr>
        <p:txBody>
          <a:bodyPr rtlCol="0">
            <a:normAutofit fontScale="92500" lnSpcReduction="20000"/>
          </a:bodyPr>
          <a:lstStyle/>
          <a:p>
            <a:pPr marL="0" indent="0"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Πρόνοιες για περιορισμό δικαιωμάτων υπάρχουν σε διάφορες νομοθεσίες:</a:t>
            </a:r>
          </a:p>
          <a:p>
            <a:pPr marL="0" indent="0" fontAlgn="auto">
              <a:spcAft>
                <a:spcPts val="0"/>
              </a:spcAft>
              <a:buFontTx/>
              <a:buNone/>
              <a:defRPr/>
            </a:pPr>
            <a:endParaRPr lang="el-GR"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Ν.125(Ι)/2018 </a:t>
            </a:r>
            <a:r>
              <a:rPr lang="en-US" sz="2400" dirty="0" smtClean="0">
                <a:solidFill>
                  <a:schemeClr val="tx1"/>
                </a:solidFill>
                <a:latin typeface="Arial" panose="020B0604020202020204" pitchFamily="34" charset="0"/>
                <a:cs typeface="Arial" panose="020B0604020202020204" pitchFamily="34" charset="0"/>
              </a:rPr>
              <a:t>(</a:t>
            </a:r>
            <a:r>
              <a:rPr lang="el-GR" sz="2400" dirty="0" smtClean="0">
                <a:solidFill>
                  <a:schemeClr val="tx1"/>
                </a:solidFill>
                <a:latin typeface="Arial" panose="020B0604020202020204" pitchFamily="34" charset="0"/>
                <a:cs typeface="Arial" panose="020B0604020202020204" pitchFamily="34" charset="0"/>
              </a:rPr>
              <a:t>Προστασίας των Φυσικών Προσώπων Έναντι της Επεξεργασίας των Δεδομένων Προσωπικού Χαρακτήρα και της Ελεύθερης Κυκλοφορίας των Δεδομένων αυτών) </a:t>
            </a:r>
            <a:endParaRPr lang="el-GR"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Ν.44(Ι)/</a:t>
            </a:r>
            <a:r>
              <a:rPr lang="el-GR" sz="2400" dirty="0" smtClean="0">
                <a:solidFill>
                  <a:schemeClr val="tx1"/>
                </a:solidFill>
                <a:latin typeface="Arial" panose="020B0604020202020204" pitchFamily="34" charset="0"/>
                <a:cs typeface="Arial" panose="020B0604020202020204" pitchFamily="34" charset="0"/>
              </a:rPr>
              <a:t>2019 (από Αρμόδιες Αρχές για σκοπούς πρόληψης, διερεύνησης ή δίωξης ποινικών αδικημάτων)</a:t>
            </a:r>
            <a:endParaRPr lang="el-GR"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Ν.126(Ι)/2018 (</a:t>
            </a:r>
            <a:r>
              <a:rPr lang="en-US" sz="2400" dirty="0">
                <a:solidFill>
                  <a:schemeClr val="tx1"/>
                </a:solidFill>
                <a:latin typeface="Arial" panose="020B0604020202020204" pitchFamily="34" charset="0"/>
                <a:cs typeface="Arial" panose="020B0604020202020204" pitchFamily="34" charset="0"/>
              </a:rPr>
              <a:t>EUROPOL</a:t>
            </a:r>
            <a:r>
              <a:rPr lang="el-GR" sz="2400" dirty="0">
                <a:solidFill>
                  <a:schemeClr val="tx1"/>
                </a:solidFill>
                <a:latin typeface="Arial" panose="020B0604020202020204" pitchFamily="34" charset="0"/>
                <a:cs typeface="Arial" panose="020B0604020202020204" pitchFamily="34" charset="0"/>
              </a:rPr>
              <a:t>)</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Ν.</a:t>
            </a:r>
            <a:r>
              <a:rPr lang="en-US" sz="2400" dirty="0">
                <a:solidFill>
                  <a:schemeClr val="tx1"/>
                </a:solidFill>
                <a:latin typeface="Arial" panose="020B0604020202020204" pitchFamily="34" charset="0"/>
                <a:cs typeface="Arial" panose="020B0604020202020204" pitchFamily="34" charset="0"/>
              </a:rPr>
              <a:t> 141(I)/2018 (PNR)</a:t>
            </a:r>
            <a:r>
              <a:rPr lang="el-GR" sz="2400" dirty="0">
                <a:solidFill>
                  <a:schemeClr val="tx1"/>
                </a:solidFill>
                <a:latin typeface="Arial" panose="020B0604020202020204" pitchFamily="34" charset="0"/>
                <a:cs typeface="Arial" panose="020B0604020202020204" pitchFamily="34" charset="0"/>
              </a:rPr>
              <a:t> </a:t>
            </a:r>
            <a:endParaRPr lang="en-US"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Ν.92(Ι)/1996 (Ιδιωτικές επικοινωνίες)</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Κεφ.155 (Περί Ποινικής Δικονομίας</a:t>
            </a:r>
            <a:r>
              <a:rPr lang="el-GR" sz="2400" dirty="0" smtClean="0">
                <a:solidFill>
                  <a:schemeClr val="tx1"/>
                </a:solidFill>
                <a:latin typeface="Arial" panose="020B0604020202020204" pitchFamily="34" charset="0"/>
                <a:cs typeface="Arial" panose="020B0604020202020204" pitchFamily="34" charset="0"/>
              </a:rPr>
              <a:t>)</a:t>
            </a:r>
            <a:endParaRPr lang="el-GR"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endParaRPr lang="el-GR" dirty="0">
              <a:solidFill>
                <a:schemeClr val="tx1">
                  <a:lumMod val="75000"/>
                  <a:lumOff val="25000"/>
                </a:schemeClr>
              </a:solidFill>
            </a:endParaRPr>
          </a:p>
        </p:txBody>
      </p:sp>
      <p:sp>
        <p:nvSpPr>
          <p:cNvPr id="3789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8A266D2-970D-4ACC-BECF-99C1C9BDD490}" type="slidenum">
              <a:rPr lang="el-GR" altLang="en-CY" sz="1400">
                <a:latin typeface="Arial" panose="020B0604020202020204" pitchFamily="34" charset="0"/>
              </a:rPr>
              <a:pPr/>
              <a:t>16</a:t>
            </a:fld>
            <a:endParaRPr lang="el-GR" altLang="en-CY" sz="1400">
              <a:latin typeface="Arial" panose="020B0604020202020204" pitchFamily="34" charset="0"/>
            </a:endParaRPr>
          </a:p>
        </p:txBody>
      </p:sp>
      <p:pic>
        <p:nvPicPr>
          <p:cNvPr id="3789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28663" y="906463"/>
            <a:ext cx="7758112" cy="1384300"/>
          </a:xfrm>
        </p:spPr>
        <p:txBody>
          <a:bodyPr/>
          <a:lstStyle/>
          <a:p>
            <a:pPr algn="ctr"/>
            <a:r>
              <a:rPr lang="el-GR" sz="3600" b="1" smtClean="0">
                <a:latin typeface="Arial" panose="020B0604020202020204" pitchFamily="34" charset="0"/>
                <a:cs typeface="Arial" panose="020B0604020202020204" pitchFamily="34" charset="0"/>
              </a:rPr>
              <a:t>Ανταλλαγή πληροφοριών με άλλες Αρχές</a:t>
            </a:r>
          </a:p>
        </p:txBody>
      </p:sp>
      <p:sp>
        <p:nvSpPr>
          <p:cNvPr id="10243" name="Rectangle 3"/>
          <p:cNvSpPr>
            <a:spLocks noGrp="1" noChangeArrowheads="1"/>
          </p:cNvSpPr>
          <p:nvPr>
            <p:ph idx="1"/>
          </p:nvPr>
        </p:nvSpPr>
        <p:spPr>
          <a:xfrm>
            <a:off x="468313" y="2133600"/>
            <a:ext cx="8280400" cy="4391025"/>
          </a:xfrm>
        </p:spPr>
        <p:txBody>
          <a:bodyPr rtlCol="0">
            <a:normAutofit/>
          </a:bodyPr>
          <a:lstStyle/>
          <a:p>
            <a:pPr marL="0" indent="0" fontAlgn="auto">
              <a:spcAft>
                <a:spcPts val="0"/>
              </a:spcAft>
              <a:buFontTx/>
              <a:buNone/>
              <a:defRPr/>
            </a:pPr>
            <a:endParaRPr lang="el-GR" sz="22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Η Αστυνομία, με άδεια της Επιτρόπου, μπορεί να ανταλλάσσει δεδομένα με άλλες Αρχές, όπως λ.χ.:</a:t>
            </a: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 </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Το ΤΑΠΜ για επαλήθευση στοιχείων υπόπτων</a:t>
            </a:r>
            <a:endParaRPr lang="en-US" sz="2400" dirty="0">
              <a:solidFill>
                <a:schemeClr val="tx1"/>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Το ΤΟΜ για εξώδικα πρόστιμα</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Άλλες Αρχές για διευθύνσεις προσώπων εναντίον των οποίων εκκρεμούν εντάλματα </a:t>
            </a:r>
            <a:endParaRPr lang="en-US" sz="2400" dirty="0">
              <a:solidFill>
                <a:schemeClr val="tx1"/>
              </a:solidFill>
              <a:latin typeface="Arial" panose="020B0604020202020204" pitchFamily="34" charset="0"/>
              <a:cs typeface="Arial" panose="020B0604020202020204" pitchFamily="34" charset="0"/>
            </a:endParaRPr>
          </a:p>
        </p:txBody>
      </p:sp>
      <p:sp>
        <p:nvSpPr>
          <p:cNvPr id="38916"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5F7D280-788E-49F7-8EC5-76F3C42E37CD}" type="slidenum">
              <a:rPr lang="el-GR" altLang="en-CY" sz="1400">
                <a:latin typeface="Arial" panose="020B0604020202020204" pitchFamily="34" charset="0"/>
              </a:rPr>
              <a:pPr/>
              <a:t>17</a:t>
            </a:fld>
            <a:endParaRPr lang="el-GR" altLang="en-CY" sz="1400">
              <a:latin typeface="Arial" panose="020B0604020202020204" pitchFamily="34" charset="0"/>
            </a:endParaRPr>
          </a:p>
        </p:txBody>
      </p:sp>
      <p:pic>
        <p:nvPicPr>
          <p:cNvPr id="38917"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9750" y="677863"/>
            <a:ext cx="8353425" cy="1384300"/>
          </a:xfrm>
        </p:spPr>
        <p:txBody>
          <a:bodyPr/>
          <a:lstStyle/>
          <a:p>
            <a:r>
              <a:rPr lang="el-GR" sz="3600" b="1" smtClean="0">
                <a:latin typeface="Arial" panose="020B0604020202020204" pitchFamily="34" charset="0"/>
                <a:cs typeface="Arial" panose="020B0604020202020204" pitchFamily="34" charset="0"/>
              </a:rPr>
              <a:t>Κώδικας Αστυνομικής Δεοντολογίας</a:t>
            </a:r>
          </a:p>
        </p:txBody>
      </p:sp>
      <p:sp>
        <p:nvSpPr>
          <p:cNvPr id="10243" name="Rectangle 3"/>
          <p:cNvSpPr>
            <a:spLocks noGrp="1" noChangeArrowheads="1"/>
          </p:cNvSpPr>
          <p:nvPr>
            <p:ph idx="1"/>
          </p:nvPr>
        </p:nvSpPr>
        <p:spPr>
          <a:xfrm>
            <a:off x="395288" y="2276475"/>
            <a:ext cx="8280400" cy="3743325"/>
          </a:xfrm>
        </p:spPr>
        <p:txBody>
          <a:bodyPr rtlCol="0">
            <a:normAutofit lnSpcReduction="10000"/>
          </a:bodyPr>
          <a:lstStyle/>
          <a:p>
            <a:pPr marL="0" indent="0" fontAlgn="auto">
              <a:spcAft>
                <a:spcPts val="0"/>
              </a:spcAft>
              <a:buFontTx/>
              <a:buNone/>
              <a:defRPr/>
            </a:pPr>
            <a:endParaRPr lang="el-GR" sz="2200" dirty="0">
              <a:solidFill>
                <a:schemeClr val="tx1"/>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Άρθρο (4)6: </a:t>
            </a:r>
            <a:r>
              <a:rPr lang="el-GR" sz="2400" dirty="0">
                <a:solidFill>
                  <a:schemeClr val="tx1"/>
                </a:solidFill>
                <a:latin typeface="Arial" panose="020B0604020202020204" pitchFamily="34" charset="0"/>
                <a:cs typeface="Arial" panose="020B0604020202020204" pitchFamily="34" charset="0"/>
              </a:rPr>
              <a:t>Τα Μέλη της Αστυνομίας δεν επεμβαίνουν στο δικαίωμα της ιδιωτικής και οικογενειακής ζωής, παρά μόνο όταν είναι απολύτως απαραίτητο και για την επίτευξη νόμιμου σκοπού, σύμφωνα με τις πρόνοιες του Άρθρου 15 του </a:t>
            </a:r>
            <a:r>
              <a:rPr lang="el-GR" sz="2400" dirty="0" smtClean="0">
                <a:solidFill>
                  <a:schemeClr val="tx1"/>
                </a:solidFill>
                <a:latin typeface="Arial" panose="020B0604020202020204" pitchFamily="34" charset="0"/>
                <a:cs typeface="Arial" panose="020B0604020202020204" pitchFamily="34" charset="0"/>
              </a:rPr>
              <a:t>Συντάγματος</a:t>
            </a:r>
          </a:p>
          <a:p>
            <a:pPr algn="just" fontAlgn="auto">
              <a:spcAft>
                <a:spcPts val="0"/>
              </a:spcAft>
              <a:buFont typeface="Wingdings 3" charset="2"/>
              <a:buChar char=""/>
              <a:defRPr/>
            </a:pPr>
            <a:endParaRPr lang="el-GR" sz="2400" dirty="0">
              <a:solidFill>
                <a:schemeClr val="tx1"/>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Άρθρο (4)7: </a:t>
            </a:r>
            <a:r>
              <a:rPr lang="el-GR" sz="2400" dirty="0">
                <a:solidFill>
                  <a:schemeClr val="tx1"/>
                </a:solidFill>
                <a:latin typeface="Arial" panose="020B0604020202020204" pitchFamily="34" charset="0"/>
                <a:cs typeface="Arial" panose="020B0604020202020204" pitchFamily="34" charset="0"/>
              </a:rPr>
              <a:t>Συμμορφώνονται με τις πρόνοιες του περί Επεξεργασίας Δεδομένων Προσωπικού Χαρακτήρα </a:t>
            </a:r>
            <a:r>
              <a:rPr lang="el-GR" sz="2400" dirty="0" smtClean="0">
                <a:solidFill>
                  <a:schemeClr val="tx1"/>
                </a:solidFill>
                <a:latin typeface="Arial" panose="020B0604020202020204" pitchFamily="34" charset="0"/>
                <a:cs typeface="Arial" panose="020B0604020202020204" pitchFamily="34" charset="0"/>
              </a:rPr>
              <a:t>Νόμου</a:t>
            </a:r>
            <a:endParaRPr lang="en-US" sz="2400" dirty="0">
              <a:solidFill>
                <a:schemeClr val="tx1"/>
              </a:solidFill>
              <a:latin typeface="Arial" panose="020B0604020202020204" pitchFamily="34" charset="0"/>
              <a:cs typeface="Arial" panose="020B0604020202020204" pitchFamily="34" charset="0"/>
            </a:endParaRPr>
          </a:p>
        </p:txBody>
      </p:sp>
      <p:sp>
        <p:nvSpPr>
          <p:cNvPr id="39940"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190D4BE-8CD4-4A6F-82F5-944FF28D543D}" type="slidenum">
              <a:rPr lang="el-GR" altLang="en-CY" sz="1400">
                <a:latin typeface="Arial" panose="020B0604020202020204" pitchFamily="34" charset="0"/>
              </a:rPr>
              <a:pPr/>
              <a:t>18</a:t>
            </a:fld>
            <a:endParaRPr lang="el-GR" altLang="en-CY" sz="1400">
              <a:latin typeface="Arial" panose="020B0604020202020204" pitchFamily="34" charset="0"/>
            </a:endParaRPr>
          </a:p>
        </p:txBody>
      </p:sp>
      <p:pic>
        <p:nvPicPr>
          <p:cNvPr id="39941"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71550" y="476250"/>
            <a:ext cx="7345363" cy="1384300"/>
          </a:xfrm>
        </p:spPr>
        <p:txBody>
          <a:bodyPr/>
          <a:lstStyle/>
          <a:p>
            <a:r>
              <a:rPr lang="el-GR" sz="3600" b="1" smtClean="0">
                <a:latin typeface="Arial" panose="020B0604020202020204" pitchFamily="34" charset="0"/>
                <a:cs typeface="Arial" panose="020B0604020202020204" pitchFamily="34" charset="0"/>
              </a:rPr>
              <a:t>Χάρτης Αστυνομίας για τα Δικαιώματα του Πολίτη</a:t>
            </a:r>
          </a:p>
        </p:txBody>
      </p:sp>
      <p:sp>
        <p:nvSpPr>
          <p:cNvPr id="10243" name="Rectangle 3"/>
          <p:cNvSpPr>
            <a:spLocks noGrp="1" noChangeArrowheads="1"/>
          </p:cNvSpPr>
          <p:nvPr>
            <p:ph idx="1"/>
          </p:nvPr>
        </p:nvSpPr>
        <p:spPr>
          <a:xfrm>
            <a:off x="468313" y="2041525"/>
            <a:ext cx="8207375" cy="3978275"/>
          </a:xfrm>
        </p:spPr>
        <p:txBody>
          <a:bodyPr rtlCol="0">
            <a:normAutofit/>
          </a:bodyPr>
          <a:lstStyle/>
          <a:p>
            <a:pPr marL="0" indent="0" algn="just" fontAlgn="auto">
              <a:spcAft>
                <a:spcPts val="0"/>
              </a:spcAft>
              <a:buFontTx/>
              <a:buNone/>
              <a:defRPr/>
            </a:pPr>
            <a:endParaRPr lang="el-GR" sz="24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a:t>
            </a:r>
            <a:r>
              <a:rPr lang="el-GR" sz="2400" i="1" dirty="0">
                <a:solidFill>
                  <a:schemeClr val="tx1"/>
                </a:solidFill>
                <a:latin typeface="Arial" panose="020B0604020202020204" pitchFamily="34" charset="0"/>
                <a:cs typeface="Arial" panose="020B0604020202020204" pitchFamily="34" charset="0"/>
              </a:rPr>
              <a:t>Η Αστυνομία εφαρμόζει αυστηρά τις πρόνοιες που αφορούν στη νόμιμη επεξεργασία των προσωπικών δεδομένων των πολιτών και διασφαλίζει πλήρως την εφαρμογή των δικαιωμάτων τους, όπως το δικαίωμα ενημέρωσης, πρόσβασης και αντίρρησης. Η Υπηρεσία υποχρεούται να αποζημιώσει τον οιοδήποτε, σε περίπτωση που υποστεί ζημιά λόγω παράβασης..</a:t>
            </a:r>
            <a:r>
              <a:rPr lang="el-GR" sz="2400" dirty="0">
                <a:solidFill>
                  <a:schemeClr val="tx1"/>
                </a:solidFill>
                <a:latin typeface="Arial" panose="020B0604020202020204" pitchFamily="34" charset="0"/>
                <a:cs typeface="Arial" panose="020B0604020202020204" pitchFamily="34" charset="0"/>
              </a:rPr>
              <a:t>.» </a:t>
            </a: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σελ. 35 -36</a:t>
            </a:r>
          </a:p>
          <a:p>
            <a:pPr marL="0" indent="0" fontAlgn="auto">
              <a:spcAft>
                <a:spcPts val="0"/>
              </a:spcAft>
              <a:buFontTx/>
              <a:buNone/>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p:txBody>
      </p:sp>
      <p:sp>
        <p:nvSpPr>
          <p:cNvPr id="40964"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DA4752C-5CF5-4774-AFC7-D670CF2F8515}" type="slidenum">
              <a:rPr lang="el-GR" altLang="en-CY" sz="1400">
                <a:latin typeface="Arial" panose="020B0604020202020204" pitchFamily="34" charset="0"/>
              </a:rPr>
              <a:pPr/>
              <a:t>19</a:t>
            </a:fld>
            <a:endParaRPr lang="el-GR" altLang="en-CY" sz="1400">
              <a:latin typeface="Arial" panose="020B0604020202020204" pitchFamily="34" charset="0"/>
            </a:endParaRPr>
          </a:p>
        </p:txBody>
      </p:sp>
      <p:pic>
        <p:nvPicPr>
          <p:cNvPr id="4096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sz="3600" b="1" smtClean="0">
                <a:latin typeface="Arial" panose="020B0604020202020204" pitchFamily="34" charset="0"/>
                <a:cs typeface="Arial" panose="020B0604020202020204" pitchFamily="34" charset="0"/>
              </a:rPr>
              <a:t>Νομικό πλαίσιο </a:t>
            </a:r>
          </a:p>
        </p:txBody>
      </p:sp>
      <p:sp>
        <p:nvSpPr>
          <p:cNvPr id="6147" name="Rectangle 3"/>
          <p:cNvSpPr>
            <a:spLocks noGrp="1" noChangeArrowheads="1"/>
          </p:cNvSpPr>
          <p:nvPr>
            <p:ph idx="1"/>
          </p:nvPr>
        </p:nvSpPr>
        <p:spPr>
          <a:xfrm>
            <a:off x="514350" y="2205038"/>
            <a:ext cx="8604250" cy="4462462"/>
          </a:xfrm>
        </p:spPr>
        <p:txBody>
          <a:bodyPr rtlCol="0">
            <a:normAutofit fontScale="92500" lnSpcReduction="20000"/>
          </a:bodyPr>
          <a:lstStyle/>
          <a:p>
            <a:pPr fontAlgn="auto">
              <a:spcAft>
                <a:spcPts val="0"/>
              </a:spcAft>
              <a:buFontTx/>
              <a:buNone/>
              <a:defRPr/>
            </a:pPr>
            <a:r>
              <a:rPr lang="el-GR" sz="3000" dirty="0">
                <a:solidFill>
                  <a:schemeClr val="tx1">
                    <a:lumMod val="75000"/>
                    <a:lumOff val="25000"/>
                  </a:schemeClr>
                </a:solidFill>
              </a:rPr>
              <a:t> </a:t>
            </a:r>
          </a:p>
          <a:p>
            <a:pPr fontAlgn="auto">
              <a:spcAft>
                <a:spcPts val="0"/>
              </a:spcAft>
              <a:buFontTx/>
              <a:buNone/>
              <a:defRPr/>
            </a:pPr>
            <a:endParaRPr lang="el-GR" sz="2000" dirty="0">
              <a:solidFill>
                <a:schemeClr val="tx1">
                  <a:lumMod val="75000"/>
                  <a:lumOff val="25000"/>
                </a:schemeClr>
              </a:solidFill>
            </a:endParaRPr>
          </a:p>
          <a:p>
            <a:pPr fontAlgn="auto">
              <a:spcAft>
                <a:spcPts val="0"/>
              </a:spcAft>
              <a:buFont typeface="Wingdings 3" charset="2"/>
              <a:buChar char=""/>
              <a:defRPr/>
            </a:pPr>
            <a:r>
              <a:rPr lang="el-GR" sz="2600" b="1" dirty="0">
                <a:solidFill>
                  <a:srgbClr val="3289A7"/>
                </a:solidFill>
                <a:latin typeface="Arial" panose="020B0604020202020204" pitchFamily="34" charset="0"/>
                <a:cs typeface="Arial" panose="020B0604020202020204" pitchFamily="34" charset="0"/>
              </a:rPr>
              <a:t>Άρθρο 15: </a:t>
            </a:r>
            <a:r>
              <a:rPr lang="el-GR" sz="2600" dirty="0">
                <a:solidFill>
                  <a:schemeClr val="tx1"/>
                </a:solidFill>
                <a:latin typeface="Arial" panose="020B0604020202020204" pitchFamily="34" charset="0"/>
                <a:cs typeface="Arial" panose="020B0604020202020204" pitchFamily="34" charset="0"/>
              </a:rPr>
              <a:t>Δικαίωμα σεβασμού της </a:t>
            </a:r>
            <a:r>
              <a:rPr lang="el-GR" sz="2600" dirty="0" smtClean="0">
                <a:solidFill>
                  <a:schemeClr val="tx1"/>
                </a:solidFill>
                <a:latin typeface="Arial" panose="020B0604020202020204" pitchFamily="34" charset="0"/>
                <a:cs typeface="Arial" panose="020B0604020202020204" pitchFamily="34" charset="0"/>
              </a:rPr>
              <a:t>ιδιωτικής και </a:t>
            </a:r>
            <a:r>
              <a:rPr lang="el-GR" sz="2600" dirty="0">
                <a:solidFill>
                  <a:schemeClr val="tx1"/>
                </a:solidFill>
                <a:latin typeface="Arial" panose="020B0604020202020204" pitchFamily="34" charset="0"/>
                <a:cs typeface="Arial" panose="020B0604020202020204" pitchFamily="34" charset="0"/>
              </a:rPr>
              <a:t>της οικογενειακής ζωής </a:t>
            </a:r>
          </a:p>
          <a:p>
            <a:pPr marL="0" indent="0" fontAlgn="auto">
              <a:spcAft>
                <a:spcPts val="0"/>
              </a:spcAft>
              <a:buFontTx/>
              <a:buNone/>
              <a:defRPr/>
            </a:pPr>
            <a:endParaRPr lang="el-GR" sz="26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600" b="1" dirty="0">
                <a:solidFill>
                  <a:srgbClr val="3289A7"/>
                </a:solidFill>
                <a:latin typeface="Arial" panose="020B0604020202020204" pitchFamily="34" charset="0"/>
                <a:cs typeface="Arial" panose="020B0604020202020204" pitchFamily="34" charset="0"/>
              </a:rPr>
              <a:t>Άρθρο 16: </a:t>
            </a:r>
            <a:r>
              <a:rPr lang="el-GR" sz="2600" dirty="0">
                <a:solidFill>
                  <a:schemeClr val="tx1"/>
                </a:solidFill>
                <a:latin typeface="Arial" panose="020B0604020202020204" pitchFamily="34" charset="0"/>
                <a:cs typeface="Arial" panose="020B0604020202020204" pitchFamily="34" charset="0"/>
              </a:rPr>
              <a:t>Απαραβίαστο της κατοικίας</a:t>
            </a:r>
          </a:p>
          <a:p>
            <a:pPr marL="0" indent="0" fontAlgn="auto">
              <a:spcAft>
                <a:spcPts val="0"/>
              </a:spcAft>
              <a:buFontTx/>
              <a:buNone/>
              <a:defRPr/>
            </a:pPr>
            <a:endParaRPr lang="el-GR" sz="26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600" b="1" dirty="0" smtClean="0">
                <a:solidFill>
                  <a:srgbClr val="3289A7"/>
                </a:solidFill>
                <a:latin typeface="Arial" panose="020B0604020202020204" pitchFamily="34" charset="0"/>
                <a:cs typeface="Arial" panose="020B0604020202020204" pitchFamily="34" charset="0"/>
              </a:rPr>
              <a:t>Άρθρο 17: </a:t>
            </a:r>
            <a:r>
              <a:rPr lang="el-GR" sz="2600" dirty="0" smtClean="0">
                <a:solidFill>
                  <a:schemeClr val="tx1"/>
                </a:solidFill>
                <a:latin typeface="Arial" panose="020B0604020202020204" pitchFamily="34" charset="0"/>
                <a:cs typeface="Arial" panose="020B0604020202020204" pitchFamily="34" charset="0"/>
              </a:rPr>
              <a:t>Απόρρητο </a:t>
            </a:r>
            <a:r>
              <a:rPr lang="el-GR" sz="2600" dirty="0">
                <a:solidFill>
                  <a:schemeClr val="tx1"/>
                </a:solidFill>
                <a:latin typeface="Arial" panose="020B0604020202020204" pitchFamily="34" charset="0"/>
                <a:cs typeface="Arial" panose="020B0604020202020204" pitchFamily="34" charset="0"/>
              </a:rPr>
              <a:t>της αλληλογραφίας και </a:t>
            </a:r>
            <a:r>
              <a:rPr lang="el-GR" sz="2600" dirty="0" smtClean="0">
                <a:solidFill>
                  <a:schemeClr val="tx1"/>
                </a:solidFill>
                <a:latin typeface="Arial" panose="020B0604020202020204" pitchFamily="34" charset="0"/>
                <a:cs typeface="Arial" panose="020B0604020202020204" pitchFamily="34" charset="0"/>
              </a:rPr>
              <a:t>κάθε </a:t>
            </a:r>
            <a:r>
              <a:rPr lang="el-GR" sz="2600" dirty="0">
                <a:solidFill>
                  <a:schemeClr val="tx1"/>
                </a:solidFill>
                <a:latin typeface="Arial" panose="020B0604020202020204" pitchFamily="34" charset="0"/>
                <a:cs typeface="Arial" panose="020B0604020202020204" pitchFamily="34" charset="0"/>
              </a:rPr>
              <a:t>άλλης επικοινωνίας</a:t>
            </a:r>
          </a:p>
          <a:p>
            <a:pPr marL="0" indent="0" fontAlgn="auto">
              <a:spcAft>
                <a:spcPts val="0"/>
              </a:spcAft>
              <a:buFontTx/>
              <a:buNone/>
              <a:defRPr/>
            </a:pPr>
            <a:endParaRPr lang="el-GR" sz="2000" dirty="0">
              <a:solidFill>
                <a:schemeClr val="tx1">
                  <a:lumMod val="75000"/>
                  <a:lumOff val="25000"/>
                </a:schemeClr>
              </a:solidFill>
            </a:endParaRPr>
          </a:p>
          <a:p>
            <a:pPr fontAlgn="auto">
              <a:spcAft>
                <a:spcPts val="0"/>
              </a:spcAft>
              <a:buFontTx/>
              <a:buNone/>
              <a:defRPr/>
            </a:pPr>
            <a:r>
              <a:rPr lang="el-GR" sz="2000" dirty="0">
                <a:solidFill>
                  <a:schemeClr val="tx1">
                    <a:lumMod val="75000"/>
                    <a:lumOff val="25000"/>
                  </a:schemeClr>
                </a:solidFill>
              </a:rPr>
              <a:t>	</a:t>
            </a:r>
            <a:r>
              <a:rPr lang="el-GR" sz="2000" dirty="0" smtClean="0">
                <a:solidFill>
                  <a:schemeClr val="tx1">
                    <a:lumMod val="75000"/>
                    <a:lumOff val="25000"/>
                  </a:schemeClr>
                </a:solidFill>
              </a:rPr>
              <a:t>          </a:t>
            </a:r>
            <a:endParaRPr lang="el-GR" sz="2000" dirty="0">
              <a:solidFill>
                <a:schemeClr val="tx1">
                  <a:lumMod val="75000"/>
                  <a:lumOff val="25000"/>
                </a:schemeClr>
              </a:solidFill>
            </a:endParaRPr>
          </a:p>
        </p:txBody>
      </p:sp>
      <p:sp>
        <p:nvSpPr>
          <p:cNvPr id="2253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FD305D5-BA0B-4871-8C9E-EE3F8EB38A1A}" type="slidenum">
              <a:rPr lang="el-GR" altLang="en-CY" sz="1400">
                <a:latin typeface="Arial" panose="020B0604020202020204" pitchFamily="34" charset="0"/>
              </a:rPr>
              <a:pPr/>
              <a:t>2</a:t>
            </a:fld>
            <a:endParaRPr lang="el-GR" altLang="en-CY" sz="1400">
              <a:latin typeface="Arial" panose="020B0604020202020204" pitchFamily="34" charset="0"/>
            </a:endParaRPr>
          </a:p>
        </p:txBody>
      </p:sp>
      <p:pic>
        <p:nvPicPr>
          <p:cNvPr id="2253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00113" y="549275"/>
            <a:ext cx="7758112" cy="1384300"/>
          </a:xfrm>
        </p:spPr>
        <p:txBody>
          <a:bodyPr/>
          <a:lstStyle/>
          <a:p>
            <a:r>
              <a:rPr lang="el-GR" sz="3600" b="1" smtClean="0">
                <a:latin typeface="Arial" panose="020B0604020202020204" pitchFamily="34" charset="0"/>
                <a:cs typeface="Arial" panose="020B0604020202020204" pitchFamily="34" charset="0"/>
              </a:rPr>
              <a:t>Εξουσίες Επιτρόπου</a:t>
            </a:r>
          </a:p>
        </p:txBody>
      </p:sp>
      <p:sp>
        <p:nvSpPr>
          <p:cNvPr id="10243" name="Rectangle 3"/>
          <p:cNvSpPr>
            <a:spLocks noGrp="1" noChangeArrowheads="1"/>
          </p:cNvSpPr>
          <p:nvPr>
            <p:ph idx="1"/>
          </p:nvPr>
        </p:nvSpPr>
        <p:spPr>
          <a:xfrm>
            <a:off x="468313" y="2492375"/>
            <a:ext cx="8280400" cy="3527425"/>
          </a:xfrm>
        </p:spPr>
        <p:txBody>
          <a:bodyPr rtlCol="0">
            <a:normAutofit/>
          </a:bodyPr>
          <a:lstStyle/>
          <a:p>
            <a:pPr marL="0" indent="0" fontAlgn="auto">
              <a:spcAft>
                <a:spcPts val="0"/>
              </a:spcAft>
              <a:buFontTx/>
              <a:buNone/>
              <a:defRPr/>
            </a:pPr>
            <a:endParaRPr lang="el-GR" sz="1000" dirty="0">
              <a:solidFill>
                <a:schemeClr val="tx1">
                  <a:lumMod val="75000"/>
                  <a:lumOff val="25000"/>
                </a:schemeClr>
              </a:solidFill>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Εξουσίες έρευνας</a:t>
            </a: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Διορθωτικές εξουσίες και επιβολή διοικητικών προστίμων </a:t>
            </a:r>
            <a:endParaRPr lang="en-US" sz="2400" dirty="0">
              <a:solidFill>
                <a:schemeClr val="tx1"/>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Αδειοδοτικές και συμβουλευτικές </a:t>
            </a:r>
            <a:r>
              <a:rPr lang="el-GR" sz="2400" dirty="0" smtClean="0">
                <a:solidFill>
                  <a:schemeClr val="tx1"/>
                </a:solidFill>
                <a:latin typeface="Arial" panose="020B0604020202020204" pitchFamily="34" charset="0"/>
                <a:cs typeface="Arial" panose="020B0604020202020204" pitchFamily="34" charset="0"/>
              </a:rPr>
              <a:t>εξουσίες</a:t>
            </a:r>
            <a:endParaRPr lang="el-GR" sz="2400" dirty="0">
              <a:solidFill>
                <a:schemeClr val="tx1"/>
              </a:solidFill>
              <a:latin typeface="Arial" panose="020B0604020202020204" pitchFamily="34" charset="0"/>
              <a:cs typeface="Arial" panose="020B0604020202020204" pitchFamily="34" charset="0"/>
            </a:endParaRPr>
          </a:p>
        </p:txBody>
      </p:sp>
      <p:sp>
        <p:nvSpPr>
          <p:cNvPr id="41988"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F80CAEA-B2F1-4629-ACC7-B37A29E561C8}" type="slidenum">
              <a:rPr lang="el-GR" altLang="en-CY" sz="1400">
                <a:latin typeface="Arial" panose="020B0604020202020204" pitchFamily="34" charset="0"/>
              </a:rPr>
              <a:pPr/>
              <a:t>20</a:t>
            </a:fld>
            <a:endParaRPr lang="el-GR" altLang="en-CY" sz="1400">
              <a:latin typeface="Arial" panose="020B0604020202020204" pitchFamily="34" charset="0"/>
            </a:endParaRPr>
          </a:p>
        </p:txBody>
      </p:sp>
      <p:pic>
        <p:nvPicPr>
          <p:cNvPr id="41989"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77888" y="509588"/>
            <a:ext cx="7758112" cy="1384300"/>
          </a:xfrm>
        </p:spPr>
        <p:txBody>
          <a:bodyPr/>
          <a:lstStyle/>
          <a:p>
            <a:r>
              <a:rPr lang="el-GR" sz="3600" b="1" smtClean="0">
                <a:latin typeface="Arial" panose="020B0604020202020204" pitchFamily="34" charset="0"/>
                <a:cs typeface="Arial" panose="020B0604020202020204" pitchFamily="34" charset="0"/>
              </a:rPr>
              <a:t>Πρακτικές Συμβουλές</a:t>
            </a:r>
          </a:p>
        </p:txBody>
      </p:sp>
      <p:sp>
        <p:nvSpPr>
          <p:cNvPr id="10243" name="Rectangle 3"/>
          <p:cNvSpPr>
            <a:spLocks noGrp="1" noChangeArrowheads="1"/>
          </p:cNvSpPr>
          <p:nvPr>
            <p:ph idx="1"/>
          </p:nvPr>
        </p:nvSpPr>
        <p:spPr>
          <a:xfrm>
            <a:off x="755650" y="2565400"/>
            <a:ext cx="7931150" cy="3454400"/>
          </a:xfrm>
        </p:spPr>
        <p:txBody>
          <a:bodyPr rtlCol="0">
            <a:normAutofit/>
          </a:bodyPr>
          <a:lstStyle/>
          <a:p>
            <a:pPr marL="0" indent="0" fontAlgn="auto">
              <a:spcAft>
                <a:spcPts val="0"/>
              </a:spcAft>
              <a:buFontTx/>
              <a:buNone/>
              <a:defRPr/>
            </a:pPr>
            <a:endParaRPr lang="el-GR" sz="1000" dirty="0">
              <a:solidFill>
                <a:schemeClr val="tx1">
                  <a:lumMod val="75000"/>
                  <a:lumOff val="25000"/>
                </a:schemeClr>
              </a:solidFill>
            </a:endParaRP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Ενημερωθείτε για τις πρόνοιες της νομοθεσίας προστασίας των δεδομένων</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Ενημερωθείτε για σχετικές εγκύκλιους και διαταγές του Αρχηγού που αφορούν στην προστασία των δεδομένων</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Εφαρμόστε τον Κώδικα και τον Χάρτη της Αστυνομίας</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Αν έχετε απορίες, ρωτήστε την ΥΠΔ της </a:t>
            </a:r>
            <a:r>
              <a:rPr lang="el-GR" sz="2400" dirty="0" smtClean="0">
                <a:solidFill>
                  <a:schemeClr val="tx1"/>
                </a:solidFill>
                <a:latin typeface="Arial" panose="020B0604020202020204" pitchFamily="34" charset="0"/>
                <a:cs typeface="Arial" panose="020B0604020202020204" pitchFamily="34" charset="0"/>
              </a:rPr>
              <a:t>Αστυνομίας</a:t>
            </a:r>
            <a:endParaRPr lang="el-GR" sz="2400" dirty="0">
              <a:solidFill>
                <a:schemeClr val="tx1"/>
              </a:solidFill>
              <a:latin typeface="Arial" panose="020B0604020202020204" pitchFamily="34" charset="0"/>
              <a:cs typeface="Arial" panose="020B0604020202020204" pitchFamily="34" charset="0"/>
            </a:endParaRPr>
          </a:p>
        </p:txBody>
      </p:sp>
      <p:sp>
        <p:nvSpPr>
          <p:cNvPr id="43012"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49993D4-2C12-4946-8E3B-3AC623B59472}" type="slidenum">
              <a:rPr lang="el-GR" altLang="en-CY" sz="1400">
                <a:latin typeface="Arial" panose="020B0604020202020204" pitchFamily="34" charset="0"/>
              </a:rPr>
              <a:pPr/>
              <a:t>21</a:t>
            </a:fld>
            <a:endParaRPr lang="el-GR" altLang="en-CY" sz="1400">
              <a:latin typeface="Arial" panose="020B0604020202020204" pitchFamily="34" charset="0"/>
            </a:endParaRPr>
          </a:p>
        </p:txBody>
      </p:sp>
      <p:pic>
        <p:nvPicPr>
          <p:cNvPr id="43013"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395288" y="2420938"/>
            <a:ext cx="8280400" cy="4824412"/>
          </a:xfrm>
        </p:spPr>
        <p:txBody>
          <a:bodyPr rtlCol="0">
            <a:normAutofit/>
          </a:bodyPr>
          <a:lstStyle/>
          <a:p>
            <a:pPr marL="0" indent="0" fontAlgn="auto">
              <a:spcAft>
                <a:spcPts val="0"/>
              </a:spcAft>
              <a:buFontTx/>
              <a:buNone/>
              <a:defRPr/>
            </a:pPr>
            <a:endParaRPr lang="el-GR" sz="1000" dirty="0">
              <a:solidFill>
                <a:schemeClr val="tx1">
                  <a:lumMod val="75000"/>
                  <a:lumOff val="25000"/>
                </a:schemeClr>
              </a:solidFill>
            </a:endParaRP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Μην δίνετε πληροφορίες σε πολίτες ή μη εξουσιοδοτημένα πρόσωπα</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Ρωτήστε τον προϊστάμενο σας πριν δώσετε πληροφορίες σε συναδέλφους στις οποίες εσείς έχετε πρόσβαση. </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Μην δίνετε σε συνάδελφους, τον κωδικό πρόσβασής σας στο σύστημα. Όλες οι ενέργειές σας στο σύστημα καταγράφονται και παρακολουθούνται</a:t>
            </a:r>
          </a:p>
          <a:p>
            <a:pPr marL="0" indent="0" fontAlgn="auto">
              <a:spcAft>
                <a:spcPts val="0"/>
              </a:spcAft>
              <a:buFontTx/>
              <a:buNone/>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p:txBody>
      </p:sp>
      <p:sp>
        <p:nvSpPr>
          <p:cNvPr id="44035"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0DC86841-556C-4AD0-982A-D3E3442C3115}" type="slidenum">
              <a:rPr lang="el-GR" altLang="en-CY" sz="1400">
                <a:latin typeface="Arial" panose="020B0604020202020204" pitchFamily="34" charset="0"/>
              </a:rPr>
              <a:pPr/>
              <a:t>22</a:t>
            </a:fld>
            <a:endParaRPr lang="el-GR" altLang="en-CY" sz="1400">
              <a:latin typeface="Arial" panose="020B0604020202020204" pitchFamily="34" charset="0"/>
            </a:endParaRPr>
          </a:p>
        </p:txBody>
      </p:sp>
      <p:pic>
        <p:nvPicPr>
          <p:cNvPr id="44036"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539750" y="2349500"/>
            <a:ext cx="8075613" cy="4751388"/>
          </a:xfrm>
        </p:spPr>
        <p:txBody>
          <a:bodyPr rtlCol="0">
            <a:normAutofit/>
          </a:bodyPr>
          <a:lstStyle/>
          <a:p>
            <a:pPr marL="0" indent="0" fontAlgn="auto">
              <a:spcAft>
                <a:spcPts val="0"/>
              </a:spcAft>
              <a:buFontTx/>
              <a:buNone/>
              <a:defRPr/>
            </a:pPr>
            <a:endParaRPr lang="el-GR" sz="1000" dirty="0">
              <a:solidFill>
                <a:schemeClr val="tx1">
                  <a:lumMod val="75000"/>
                  <a:lumOff val="25000"/>
                </a:schemeClr>
              </a:solidFill>
            </a:endParaRP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Ενημερωθείτε για τα δικαιώματα των πολιτών ώστε, αν ερωτηθείτε, να είσαστε σε θέση να απαντήσετε πώς ασκούνται και υπό ποιες προϋποθέσεις</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Παραπέμψετε πολίτες στην ΥΠΔ για περισσότερες πληροφορίες, όσον αφορά στα δικαιώματά τους</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Ενημερωθείτε για τα δικά σας δικαιώματα ως Μέλη της Αστυνομίας </a:t>
            </a:r>
          </a:p>
          <a:p>
            <a:pPr algn="just" fontAlgn="auto">
              <a:spcAft>
                <a:spcPts val="0"/>
              </a:spcAft>
              <a:buFont typeface="Wingdings 3" charset="2"/>
              <a:buChar char=""/>
              <a:defRPr/>
            </a:pPr>
            <a:endParaRPr lang="el-GR" sz="2200" dirty="0">
              <a:solidFill>
                <a:schemeClr val="tx1">
                  <a:lumMod val="75000"/>
                  <a:lumOff val="25000"/>
                </a:schemeClr>
              </a:solidFill>
              <a:latin typeface="Arial" panose="020B0604020202020204" pitchFamily="34" charset="0"/>
              <a:cs typeface="Arial" panose="020B0604020202020204" pitchFamily="34" charset="0"/>
            </a:endParaRPr>
          </a:p>
          <a:p>
            <a:pPr fontAlgn="auto">
              <a:spcAft>
                <a:spcPts val="0"/>
              </a:spcAft>
              <a:buFont typeface="Wingdings 3" charset="2"/>
              <a:buChar char=""/>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p:txBody>
      </p:sp>
      <p:sp>
        <p:nvSpPr>
          <p:cNvPr id="45059"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F18226B-38BB-4C44-A4CC-07B8F925C803}" type="slidenum">
              <a:rPr lang="el-GR" altLang="en-CY" sz="1400">
                <a:latin typeface="Arial" panose="020B0604020202020204" pitchFamily="34" charset="0"/>
              </a:rPr>
              <a:pPr/>
              <a:t>23</a:t>
            </a:fld>
            <a:endParaRPr lang="el-GR" altLang="en-CY" sz="1400">
              <a:latin typeface="Arial" panose="020B0604020202020204" pitchFamily="34" charset="0"/>
            </a:endParaRPr>
          </a:p>
        </p:txBody>
      </p:sp>
      <p:pic>
        <p:nvPicPr>
          <p:cNvPr id="45060"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611188" y="2241550"/>
            <a:ext cx="8075612" cy="3778250"/>
          </a:xfrm>
        </p:spPr>
        <p:txBody>
          <a:bodyPr rtlCol="0">
            <a:normAutofit/>
          </a:bodyPr>
          <a:lstStyle/>
          <a:p>
            <a:pPr marL="0" indent="0" fontAlgn="auto">
              <a:spcAft>
                <a:spcPts val="0"/>
              </a:spcAft>
              <a:buFontTx/>
              <a:buNone/>
              <a:defRPr/>
            </a:pPr>
            <a:endParaRPr lang="el-GR" sz="1000" dirty="0">
              <a:solidFill>
                <a:schemeClr val="tx1">
                  <a:lumMod val="75000"/>
                  <a:lumOff val="25000"/>
                </a:schemeClr>
              </a:solidFill>
            </a:endParaRP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Απαγορεύεται να βιντεογραφείτε πολίτες ή να τους φωτογραφίζετε με προσωπικό σας τηλέφωνο</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Αν κάποιος πολίτης επιχειρήσει να σας φωτογραφήσει/ βιντεογραφήσει εν ώρα καθήκοντος, επισύρετε την προσοχή του στα δικαιώματά σας  </a:t>
            </a:r>
          </a:p>
          <a:p>
            <a:pPr algn="just" fontAlgn="auto">
              <a:spcAft>
                <a:spcPts val="0"/>
              </a:spcAft>
              <a:buFont typeface="Wingdings 3" charset="2"/>
              <a:buChar char=""/>
              <a:defRPr/>
            </a:pPr>
            <a:r>
              <a:rPr lang="el-GR" sz="2400" dirty="0">
                <a:solidFill>
                  <a:schemeClr val="tx1"/>
                </a:solidFill>
                <a:latin typeface="Arial" panose="020B0604020202020204" pitchFamily="34" charset="0"/>
                <a:cs typeface="Arial" panose="020B0604020202020204" pitchFamily="34" charset="0"/>
              </a:rPr>
              <a:t>Υπό προϋποθέσεις, </a:t>
            </a:r>
            <a:r>
              <a:rPr lang="el-GR" sz="2400" dirty="0" smtClean="0">
                <a:solidFill>
                  <a:schemeClr val="tx1"/>
                </a:solidFill>
                <a:latin typeface="Arial" panose="020B0604020202020204" pitchFamily="34" charset="0"/>
                <a:cs typeface="Arial" panose="020B0604020202020204" pitchFamily="34" charset="0"/>
              </a:rPr>
              <a:t>μπορεί να κριθεί νόμιμο κάποιος </a:t>
            </a:r>
            <a:r>
              <a:rPr lang="el-GR" sz="2400" dirty="0">
                <a:solidFill>
                  <a:schemeClr val="tx1"/>
                </a:solidFill>
                <a:latin typeface="Arial" panose="020B0604020202020204" pitchFamily="34" charset="0"/>
                <a:cs typeface="Arial" panose="020B0604020202020204" pitchFamily="34" charset="0"/>
              </a:rPr>
              <a:t>να σας </a:t>
            </a:r>
            <a:r>
              <a:rPr lang="el-GR" sz="2400" dirty="0" smtClean="0">
                <a:solidFill>
                  <a:schemeClr val="tx1"/>
                </a:solidFill>
                <a:latin typeface="Arial" panose="020B0604020202020204" pitchFamily="34" charset="0"/>
                <a:cs typeface="Arial" panose="020B0604020202020204" pitchFamily="34" charset="0"/>
              </a:rPr>
              <a:t>φωτογραφήσει/ βιντεογραφήσει </a:t>
            </a:r>
            <a:r>
              <a:rPr lang="el-GR" sz="2400" dirty="0">
                <a:solidFill>
                  <a:schemeClr val="tx1"/>
                </a:solidFill>
                <a:latin typeface="Arial" panose="020B0604020202020204" pitchFamily="34" charset="0"/>
                <a:cs typeface="Arial" panose="020B0604020202020204" pitchFamily="34" charset="0"/>
              </a:rPr>
              <a:t>εν ώρα καθήκοντος</a:t>
            </a:r>
          </a:p>
          <a:p>
            <a:pPr fontAlgn="auto">
              <a:spcAft>
                <a:spcPts val="0"/>
              </a:spcAft>
              <a:buFont typeface="Wingdings 3" charset="2"/>
              <a:buChar char=""/>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a:p>
            <a:pPr fontAlgn="auto">
              <a:spcAft>
                <a:spcPts val="0"/>
              </a:spcAft>
              <a:buFont typeface="Wingdings 3" charset="2"/>
              <a:buChar char=""/>
              <a:defRPr/>
            </a:pPr>
            <a:endParaRPr lang="el-GR" dirty="0">
              <a:solidFill>
                <a:schemeClr val="tx1">
                  <a:lumMod val="75000"/>
                  <a:lumOff val="25000"/>
                </a:schemeClr>
              </a:solidFill>
            </a:endParaRPr>
          </a:p>
        </p:txBody>
      </p:sp>
      <p:sp>
        <p:nvSpPr>
          <p:cNvPr id="46083"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2932171-40C4-4B36-AB11-AF6DB973C835}" type="slidenum">
              <a:rPr lang="el-GR" altLang="en-CY" sz="1400">
                <a:latin typeface="Arial" panose="020B0604020202020204" pitchFamily="34" charset="0"/>
              </a:rPr>
              <a:pPr/>
              <a:t>24</a:t>
            </a:fld>
            <a:endParaRPr lang="el-GR" altLang="en-CY" sz="1400">
              <a:latin typeface="Arial" panose="020B0604020202020204" pitchFamily="34" charset="0"/>
            </a:endParaRPr>
          </a:p>
        </p:txBody>
      </p:sp>
      <p:pic>
        <p:nvPicPr>
          <p:cNvPr id="46084"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26CB435-A553-49D9-8756-ED5441E83F5E}" type="slidenum">
              <a:rPr lang="el-GR" altLang="en-CY" sz="1400">
                <a:latin typeface="Arial" panose="020B0604020202020204" pitchFamily="34" charset="0"/>
              </a:rPr>
              <a:pPr/>
              <a:t>25</a:t>
            </a:fld>
            <a:endParaRPr lang="el-GR" altLang="en-CY" sz="1400">
              <a:latin typeface="Arial" panose="020B0604020202020204" pitchFamily="34" charset="0"/>
            </a:endParaRPr>
          </a:p>
        </p:txBody>
      </p:sp>
      <p:sp>
        <p:nvSpPr>
          <p:cNvPr id="47107" name="Title 1"/>
          <p:cNvSpPr>
            <a:spLocks noGrp="1"/>
          </p:cNvSpPr>
          <p:nvPr>
            <p:ph type="title" idx="4294967295"/>
          </p:nvPr>
        </p:nvSpPr>
        <p:spPr>
          <a:xfrm>
            <a:off x="323850" y="757238"/>
            <a:ext cx="8229600" cy="1384300"/>
          </a:xfrm>
        </p:spPr>
        <p:txBody>
          <a:bodyPr/>
          <a:lstStyle/>
          <a:p>
            <a:pPr algn="ctr"/>
            <a:r>
              <a:rPr lang="el-GR" altLang="el-GR" sz="2800" b="1" smtClean="0">
                <a:latin typeface="Arial" panose="020B0604020202020204" pitchFamily="34" charset="0"/>
                <a:cs typeface="Arial" panose="020B0604020202020204" pitchFamily="34" charset="0"/>
              </a:rPr>
              <a:t>Γραφείο Επιτρόπου Προστασίας Δεδομένων Προσωπικού Χαρακτήρα</a:t>
            </a:r>
          </a:p>
        </p:txBody>
      </p:sp>
      <p:sp>
        <p:nvSpPr>
          <p:cNvPr id="47108" name="Content Placeholder 2"/>
          <p:cNvSpPr>
            <a:spLocks noGrp="1"/>
          </p:cNvSpPr>
          <p:nvPr>
            <p:ph idx="4294967295"/>
          </p:nvPr>
        </p:nvSpPr>
        <p:spPr>
          <a:xfrm>
            <a:off x="395288" y="2601913"/>
            <a:ext cx="7834312" cy="3417887"/>
          </a:xfrm>
        </p:spPr>
        <p:txBody>
          <a:bodyPr/>
          <a:lstStyle/>
          <a:p>
            <a:pPr>
              <a:buFontTx/>
              <a:buNone/>
            </a:pPr>
            <a:r>
              <a:rPr lang="el-GR" sz="2400" smtClean="0">
                <a:solidFill>
                  <a:srgbClr val="3289A7"/>
                </a:solidFill>
                <a:latin typeface="Arial" panose="020B0604020202020204" pitchFamily="34" charset="0"/>
                <a:cs typeface="Arial" panose="020B0604020202020204" pitchFamily="34" charset="0"/>
              </a:rPr>
              <a:t>Ιάσονος 1, 1082 Λευκωσία</a:t>
            </a:r>
          </a:p>
          <a:p>
            <a:pPr>
              <a:buFontTx/>
              <a:buNone/>
            </a:pPr>
            <a:r>
              <a:rPr lang="el-GR" sz="2400" smtClean="0">
                <a:solidFill>
                  <a:srgbClr val="3289A7"/>
                </a:solidFill>
                <a:latin typeface="Arial" panose="020B0604020202020204" pitchFamily="34" charset="0"/>
                <a:cs typeface="Arial" panose="020B0604020202020204" pitchFamily="34" charset="0"/>
              </a:rPr>
              <a:t>Τ.Θ.  23378, 1682  Λευκωσία</a:t>
            </a:r>
          </a:p>
          <a:p>
            <a:endParaRPr lang="el-GR" sz="2400" smtClean="0">
              <a:solidFill>
                <a:srgbClr val="3289A7"/>
              </a:solidFill>
              <a:latin typeface="Arial" panose="020B0604020202020204" pitchFamily="34" charset="0"/>
              <a:cs typeface="Arial" panose="020B0604020202020204" pitchFamily="34" charset="0"/>
            </a:endParaRPr>
          </a:p>
          <a:p>
            <a:pPr>
              <a:buFontTx/>
              <a:buNone/>
            </a:pPr>
            <a:r>
              <a:rPr lang="el-GR" sz="2400" smtClean="0">
                <a:solidFill>
                  <a:srgbClr val="3289A7"/>
                </a:solidFill>
                <a:latin typeface="Arial" panose="020B0604020202020204" pitchFamily="34" charset="0"/>
                <a:cs typeface="Arial" panose="020B0604020202020204" pitchFamily="34" charset="0"/>
              </a:rPr>
              <a:t>Τηλ:  22818456, Φαξ: 22304565</a:t>
            </a:r>
          </a:p>
          <a:p>
            <a:pPr>
              <a:buFontTx/>
              <a:buNone/>
            </a:pPr>
            <a:r>
              <a:rPr lang="en-US" sz="2400" smtClean="0">
                <a:solidFill>
                  <a:srgbClr val="3289A7"/>
                </a:solidFill>
                <a:latin typeface="Arial" panose="020B0604020202020204" pitchFamily="34" charset="0"/>
                <a:cs typeface="Arial" panose="020B0604020202020204" pitchFamily="34" charset="0"/>
              </a:rPr>
              <a:t>Email: commissioner@dataprotection.gov.cy</a:t>
            </a:r>
            <a:endParaRPr lang="el-GR" sz="2400" smtClean="0">
              <a:solidFill>
                <a:srgbClr val="3289A7"/>
              </a:solidFill>
              <a:latin typeface="Arial" panose="020B0604020202020204" pitchFamily="34" charset="0"/>
              <a:cs typeface="Arial" panose="020B0604020202020204" pitchFamily="34" charset="0"/>
            </a:endParaRPr>
          </a:p>
          <a:p>
            <a:endParaRPr lang="el-GR" sz="2400" smtClean="0">
              <a:solidFill>
                <a:srgbClr val="3289A7"/>
              </a:solidFill>
              <a:latin typeface="Arial" panose="020B0604020202020204" pitchFamily="34" charset="0"/>
              <a:cs typeface="Arial" panose="020B0604020202020204" pitchFamily="34" charset="0"/>
            </a:endParaRPr>
          </a:p>
          <a:p>
            <a:pPr>
              <a:buFontTx/>
              <a:buNone/>
            </a:pPr>
            <a:r>
              <a:rPr lang="en-US" sz="2400" b="1" smtClean="0">
                <a:solidFill>
                  <a:srgbClr val="3289A7"/>
                </a:solidFill>
                <a:latin typeface="Arial" panose="020B0604020202020204" pitchFamily="34" charset="0"/>
                <a:cs typeface="Arial" panose="020B0604020202020204" pitchFamily="34" charset="0"/>
              </a:rPr>
              <a:t>www.dataprotection.gov.cy</a:t>
            </a:r>
            <a:endParaRPr lang="en-GB" sz="2400" b="1" smtClean="0">
              <a:solidFill>
                <a:srgbClr val="3289A7"/>
              </a:solidFill>
              <a:latin typeface="Arial" panose="020B0604020202020204" pitchFamily="34" charset="0"/>
              <a:cs typeface="Arial" panose="020B0604020202020204" pitchFamily="34" charset="0"/>
            </a:endParaRPr>
          </a:p>
          <a:p>
            <a:pPr>
              <a:buFontTx/>
              <a:buNone/>
            </a:pPr>
            <a:endParaRPr lang="el-GR" smtClean="0"/>
          </a:p>
          <a:p>
            <a:pPr lvl="1">
              <a:buClr>
                <a:schemeClr val="hlink"/>
              </a:buClr>
              <a:buFont typeface="Wingdings" panose="05000000000000000000" pitchFamily="2" charset="2"/>
              <a:buNone/>
            </a:pPr>
            <a:endParaRPr lang="el-GR" smtClean="0"/>
          </a:p>
        </p:txBody>
      </p:sp>
      <p:pic>
        <p:nvPicPr>
          <p:cNvPr id="47109"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323850" y="2492375"/>
            <a:ext cx="8604250" cy="3824288"/>
          </a:xfrm>
        </p:spPr>
        <p:txBody>
          <a:bodyPr rtlCol="0">
            <a:noAutofit/>
          </a:bodyPr>
          <a:lstStyle/>
          <a:p>
            <a:pPr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Γενικός Κανονισμός Προστασίας Δεδομένων (ΕΕ) 2016/679</a:t>
            </a:r>
          </a:p>
          <a:p>
            <a:pPr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Νόμος 125(Ι)/</a:t>
            </a:r>
            <a:r>
              <a:rPr lang="el-GR" sz="2400" b="1" dirty="0" smtClean="0">
                <a:solidFill>
                  <a:srgbClr val="3289A7"/>
                </a:solidFill>
                <a:latin typeface="Arial" panose="020B0604020202020204" pitchFamily="34" charset="0"/>
                <a:cs typeface="Arial" panose="020B0604020202020204" pitchFamily="34" charset="0"/>
              </a:rPr>
              <a:t>2018</a:t>
            </a:r>
            <a:endParaRPr lang="el-GR" sz="2400" b="1" dirty="0">
              <a:solidFill>
                <a:srgbClr val="3289A7"/>
              </a:solidFill>
              <a:latin typeface="Arial" panose="020B0604020202020204" pitchFamily="34" charset="0"/>
              <a:cs typeface="Arial" panose="020B0604020202020204" pitchFamily="34" charset="0"/>
            </a:endParaRPr>
          </a:p>
          <a:p>
            <a:pPr marL="0" indent="0" fontAlgn="auto">
              <a:spcAft>
                <a:spcPts val="0"/>
              </a:spcAft>
              <a:buFontTx/>
              <a:buNone/>
              <a:defRPr/>
            </a:pPr>
            <a:r>
              <a:rPr lang="el-GR" sz="2400" dirty="0">
                <a:solidFill>
                  <a:schemeClr val="tx1">
                    <a:lumMod val="75000"/>
                    <a:lumOff val="25000"/>
                  </a:schemeClr>
                </a:solidFill>
                <a:latin typeface="Arial" panose="020B0604020202020204" pitchFamily="34" charset="0"/>
                <a:cs typeface="Arial" panose="020B0604020202020204" pitchFamily="34" charset="0"/>
              </a:rPr>
              <a:t>   </a:t>
            </a:r>
          </a:p>
          <a:p>
            <a:pPr marL="0" indent="0"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Εφαρμόζονται σε δραστηριότητες της Αστυνομίας διοικητικής φύσεως όπως:</a:t>
            </a:r>
          </a:p>
          <a:p>
            <a:pPr marL="0" indent="0" fontAlgn="auto">
              <a:spcAft>
                <a:spcPts val="0"/>
              </a:spcAft>
              <a:buFontTx/>
              <a:buNone/>
              <a:defRPr/>
            </a:pPr>
            <a:r>
              <a:rPr lang="el-GR" sz="2400" dirty="0" smtClean="0">
                <a:solidFill>
                  <a:schemeClr val="tx1"/>
                </a:solidFill>
                <a:latin typeface="Arial" panose="020B0604020202020204" pitchFamily="34" charset="0"/>
                <a:cs typeface="Arial" panose="020B0604020202020204" pitchFamily="34" charset="0"/>
              </a:rPr>
              <a:t>Ο </a:t>
            </a:r>
            <a:r>
              <a:rPr lang="el-GR" sz="2400" dirty="0">
                <a:solidFill>
                  <a:schemeClr val="tx1"/>
                </a:solidFill>
                <a:latin typeface="Arial" panose="020B0604020202020204" pitchFamily="34" charset="0"/>
                <a:cs typeface="Arial" panose="020B0604020202020204" pitchFamily="34" charset="0"/>
              </a:rPr>
              <a:t>περί πυροβόλων όπλων Νόμος</a:t>
            </a:r>
          </a:p>
          <a:p>
            <a:pPr marL="0" indent="0"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Ο περί Ιδιωτικών Γραφείων Παροχής Υπηρεσιών Ασφάλειας </a:t>
            </a:r>
          </a:p>
        </p:txBody>
      </p:sp>
      <p:sp>
        <p:nvSpPr>
          <p:cNvPr id="23555"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E3AAAB4-C827-4376-A74C-4C20A8D81C12}" type="slidenum">
              <a:rPr lang="el-GR" altLang="en-CY" sz="1400">
                <a:latin typeface="Arial" panose="020B0604020202020204" pitchFamily="34" charset="0"/>
              </a:rPr>
              <a:pPr/>
              <a:t>3</a:t>
            </a:fld>
            <a:endParaRPr lang="el-GR" altLang="en-CY" sz="1400">
              <a:latin typeface="Arial" panose="020B0604020202020204" pitchFamily="34" charset="0"/>
            </a:endParaRPr>
          </a:p>
        </p:txBody>
      </p:sp>
      <p:pic>
        <p:nvPicPr>
          <p:cNvPr id="23556"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68313" y="2349500"/>
            <a:ext cx="8218487" cy="4175125"/>
          </a:xfrm>
        </p:spPr>
        <p:txBody>
          <a:bodyPr rtlCol="0">
            <a:normAutofit fontScale="77500" lnSpcReduction="20000"/>
          </a:bodyPr>
          <a:lstStyle/>
          <a:p>
            <a:pPr algn="just" fontAlgn="auto">
              <a:spcAft>
                <a:spcPts val="0"/>
              </a:spcAft>
              <a:buFontTx/>
              <a:buNone/>
              <a:defRPr/>
            </a:pPr>
            <a:endParaRPr lang="el-GR" sz="2800" dirty="0">
              <a:solidFill>
                <a:schemeClr val="tx1">
                  <a:lumMod val="75000"/>
                  <a:lumOff val="25000"/>
                </a:schemeClr>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3100" b="1" dirty="0">
                <a:solidFill>
                  <a:srgbClr val="3289A7"/>
                </a:solidFill>
                <a:latin typeface="Arial" panose="020B0604020202020204" pitchFamily="34" charset="0"/>
                <a:cs typeface="Arial" panose="020B0604020202020204" pitchFamily="34" charset="0"/>
              </a:rPr>
              <a:t>Νόμος 44(Ι)/2019</a:t>
            </a:r>
          </a:p>
          <a:p>
            <a:pPr marL="0" indent="0" algn="just" fontAlgn="auto">
              <a:spcAft>
                <a:spcPts val="0"/>
              </a:spcAft>
              <a:buFontTx/>
              <a:buNone/>
              <a:defRPr/>
            </a:pPr>
            <a:endParaRPr lang="el-GR" sz="31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3100" dirty="0">
                <a:solidFill>
                  <a:schemeClr val="tx1"/>
                </a:solidFill>
                <a:latin typeface="Arial" panose="020B0604020202020204" pitchFamily="34" charset="0"/>
                <a:cs typeface="Arial" panose="020B0604020202020204" pitchFamily="34" charset="0"/>
              </a:rPr>
              <a:t>Εναρμονίζει την Οδηγία (ΕΕ) 2016/680</a:t>
            </a:r>
          </a:p>
          <a:p>
            <a:pPr marL="0" indent="0" algn="just" fontAlgn="auto">
              <a:spcAft>
                <a:spcPts val="0"/>
              </a:spcAft>
              <a:buFontTx/>
              <a:buNone/>
              <a:defRPr/>
            </a:pPr>
            <a:endParaRPr lang="el-GR" sz="31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3100" dirty="0">
                <a:solidFill>
                  <a:schemeClr val="tx1"/>
                </a:solidFill>
                <a:latin typeface="Arial" panose="020B0604020202020204" pitchFamily="34" charset="0"/>
                <a:cs typeface="Arial" panose="020B0604020202020204" pitchFamily="34" charset="0"/>
              </a:rPr>
              <a:t>Εφαρμόζεται σε δραστηριότητες της Αστυνομίας που αφορούν στην πρόληψη, διερεύνηση, ανίχνευση, ή δίωξη ποινικών αδικημάτων και την εκτέλεση ποινικών κυρώσεων </a:t>
            </a:r>
          </a:p>
          <a:p>
            <a:pPr fontAlgn="auto">
              <a:spcAft>
                <a:spcPts val="0"/>
              </a:spcAft>
              <a:buFont typeface="Wingdings" panose="05000000000000000000" pitchFamily="2" charset="2"/>
              <a:buChar char="Ø"/>
              <a:defRPr/>
            </a:pPr>
            <a:endParaRPr lang="el-GR" dirty="0">
              <a:solidFill>
                <a:schemeClr val="tx1">
                  <a:lumMod val="75000"/>
                  <a:lumOff val="25000"/>
                </a:schemeClr>
              </a:solidFill>
            </a:endParaRPr>
          </a:p>
          <a:p>
            <a:pPr marL="0" indent="0" fontAlgn="auto">
              <a:spcAft>
                <a:spcPts val="0"/>
              </a:spcAft>
              <a:buFontTx/>
              <a:buNone/>
              <a:defRPr/>
            </a:pPr>
            <a:endParaRPr lang="el-GR" dirty="0">
              <a:solidFill>
                <a:schemeClr val="tx1">
                  <a:lumMod val="75000"/>
                  <a:lumOff val="25000"/>
                </a:schemeClr>
              </a:solidFill>
            </a:endParaRPr>
          </a:p>
          <a:p>
            <a:pPr marL="0" indent="0" fontAlgn="auto">
              <a:spcAft>
                <a:spcPts val="0"/>
              </a:spcAft>
              <a:buFontTx/>
              <a:buNone/>
              <a:defRPr/>
            </a:pPr>
            <a:endParaRPr lang="el-GR" sz="1200" dirty="0">
              <a:solidFill>
                <a:schemeClr val="tx1">
                  <a:lumMod val="75000"/>
                  <a:lumOff val="25000"/>
                </a:schemeClr>
              </a:solidFill>
            </a:endParaRPr>
          </a:p>
          <a:p>
            <a:pPr marL="0" indent="0" fontAlgn="auto">
              <a:spcAft>
                <a:spcPts val="0"/>
              </a:spcAft>
              <a:buFontTx/>
              <a:buNone/>
              <a:defRPr/>
            </a:pPr>
            <a:r>
              <a:rPr lang="el-GR" dirty="0">
                <a:solidFill>
                  <a:schemeClr val="tx1">
                    <a:lumMod val="75000"/>
                    <a:lumOff val="25000"/>
                  </a:schemeClr>
                </a:solidFill>
              </a:rPr>
              <a:t> </a:t>
            </a:r>
          </a:p>
        </p:txBody>
      </p:sp>
      <p:sp>
        <p:nvSpPr>
          <p:cNvPr id="25603"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60A3FAC-24BF-41C5-BAF5-5E60134C93E3}" type="slidenum">
              <a:rPr lang="el-GR" altLang="en-CY" sz="1400">
                <a:latin typeface="Arial" panose="020B0604020202020204" pitchFamily="34" charset="0"/>
              </a:rPr>
              <a:pPr/>
              <a:t>4</a:t>
            </a:fld>
            <a:endParaRPr lang="el-GR" altLang="en-CY" sz="1400">
              <a:latin typeface="Arial" panose="020B0604020202020204" pitchFamily="34" charset="0"/>
            </a:endParaRPr>
          </a:p>
        </p:txBody>
      </p:sp>
      <p:pic>
        <p:nvPicPr>
          <p:cNvPr id="25604"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55650" y="549275"/>
            <a:ext cx="8229600" cy="1384300"/>
          </a:xfrm>
        </p:spPr>
        <p:txBody>
          <a:bodyPr/>
          <a:lstStyle/>
          <a:p>
            <a:r>
              <a:rPr lang="el-GR" sz="3600" b="1" smtClean="0">
                <a:latin typeface="Arial" panose="020B0604020202020204" pitchFamily="34" charset="0"/>
                <a:cs typeface="Arial" panose="020B0604020202020204" pitchFamily="34" charset="0"/>
              </a:rPr>
              <a:t>Βασικές έννοιες</a:t>
            </a:r>
          </a:p>
        </p:txBody>
      </p:sp>
      <p:sp>
        <p:nvSpPr>
          <p:cNvPr id="6147" name="Rectangle 3"/>
          <p:cNvSpPr>
            <a:spLocks noGrp="1" noChangeArrowheads="1"/>
          </p:cNvSpPr>
          <p:nvPr>
            <p:ph idx="1"/>
          </p:nvPr>
        </p:nvSpPr>
        <p:spPr>
          <a:xfrm>
            <a:off x="457200" y="2492375"/>
            <a:ext cx="8229600" cy="4365625"/>
          </a:xfrm>
        </p:spPr>
        <p:txBody>
          <a:bodyPr rtlCol="0">
            <a:normAutofit fontScale="92500" lnSpcReduction="20000"/>
          </a:bodyPr>
          <a:lstStyle/>
          <a:p>
            <a:pPr fontAlgn="auto">
              <a:spcAft>
                <a:spcPts val="0"/>
              </a:spcAft>
              <a:buFontTx/>
              <a:buNone/>
              <a:defRPr/>
            </a:pPr>
            <a:endParaRPr lang="el-GR" sz="800" dirty="0">
              <a:solidFill>
                <a:schemeClr val="tx1">
                  <a:lumMod val="75000"/>
                  <a:lumOff val="25000"/>
                </a:schemeClr>
              </a:solidFill>
            </a:endParaRPr>
          </a:p>
          <a:p>
            <a:pPr algn="just" fontAlgn="auto">
              <a:spcAft>
                <a:spcPts val="0"/>
              </a:spcAft>
              <a:buFont typeface="Wingdings 3" charset="2"/>
              <a:buChar char=""/>
              <a:defRPr/>
            </a:pPr>
            <a:r>
              <a:rPr lang="el-GR" sz="2600" b="1" dirty="0">
                <a:solidFill>
                  <a:srgbClr val="3289A7"/>
                </a:solidFill>
                <a:latin typeface="Arial" panose="020B0604020202020204" pitchFamily="34" charset="0"/>
                <a:cs typeface="Arial" panose="020B0604020202020204" pitchFamily="34" charset="0"/>
              </a:rPr>
              <a:t>Δεδομένα προσωπικού χαρακτήρα: </a:t>
            </a:r>
            <a:r>
              <a:rPr lang="el-GR" sz="2600" dirty="0">
                <a:solidFill>
                  <a:schemeClr val="tx1"/>
                </a:solidFill>
                <a:latin typeface="Arial" panose="020B0604020202020204" pitchFamily="34" charset="0"/>
                <a:cs typeface="Arial" panose="020B0604020202020204" pitchFamily="34" charset="0"/>
              </a:rPr>
              <a:t>οποιαδήποτε πληροφορία ταυτοποιεί άμεσα ή έμμεσα κάποιο φυσικό </a:t>
            </a:r>
            <a:r>
              <a:rPr lang="el-GR" sz="2600" dirty="0" smtClean="0">
                <a:solidFill>
                  <a:schemeClr val="tx1"/>
                </a:solidFill>
                <a:latin typeface="Arial" panose="020B0604020202020204" pitchFamily="34" charset="0"/>
                <a:cs typeface="Arial" panose="020B0604020202020204" pitchFamily="34" charset="0"/>
              </a:rPr>
              <a:t>πρόσωπο</a:t>
            </a:r>
          </a:p>
          <a:p>
            <a:pPr algn="just" fontAlgn="auto">
              <a:spcAft>
                <a:spcPts val="0"/>
              </a:spcAft>
              <a:buFont typeface="Wingdings 3" charset="2"/>
              <a:buChar char=""/>
              <a:defRPr/>
            </a:pPr>
            <a:endParaRPr lang="el-GR" sz="900" dirty="0">
              <a:solidFill>
                <a:schemeClr val="tx1"/>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600" b="1" dirty="0">
                <a:solidFill>
                  <a:srgbClr val="3289A7"/>
                </a:solidFill>
                <a:latin typeface="Arial" panose="020B0604020202020204" pitchFamily="34" charset="0"/>
                <a:cs typeface="Arial" panose="020B0604020202020204" pitchFamily="34" charset="0"/>
              </a:rPr>
              <a:t>Υποκείμενο των δεδομένων: </a:t>
            </a:r>
            <a:r>
              <a:rPr lang="el-GR" sz="2600" dirty="0">
                <a:solidFill>
                  <a:schemeClr val="tx1"/>
                </a:solidFill>
                <a:latin typeface="Arial" panose="020B0604020202020204" pitchFamily="34" charset="0"/>
                <a:cs typeface="Arial" panose="020B0604020202020204" pitchFamily="34" charset="0"/>
              </a:rPr>
              <a:t>το πρόσωπο στο οποίο αφορούν τα </a:t>
            </a:r>
            <a:r>
              <a:rPr lang="el-GR" sz="2600" dirty="0" smtClean="0">
                <a:solidFill>
                  <a:schemeClr val="tx1"/>
                </a:solidFill>
                <a:latin typeface="Arial" panose="020B0604020202020204" pitchFamily="34" charset="0"/>
                <a:cs typeface="Arial" panose="020B0604020202020204" pitchFamily="34" charset="0"/>
              </a:rPr>
              <a:t>δεδομένα</a:t>
            </a:r>
          </a:p>
          <a:p>
            <a:pPr algn="just" fontAlgn="auto">
              <a:spcAft>
                <a:spcPts val="0"/>
              </a:spcAft>
              <a:buFont typeface="Wingdings 3" charset="2"/>
              <a:buChar char=""/>
              <a:defRPr/>
            </a:pPr>
            <a:endParaRPr lang="el-GR" sz="900" dirty="0">
              <a:solidFill>
                <a:schemeClr val="tx1"/>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600" b="1" dirty="0">
                <a:solidFill>
                  <a:srgbClr val="3289A7"/>
                </a:solidFill>
                <a:latin typeface="Arial" panose="020B0604020202020204" pitchFamily="34" charset="0"/>
                <a:cs typeface="Arial" panose="020B0604020202020204" pitchFamily="34" charset="0"/>
              </a:rPr>
              <a:t>Επεξεργασία: </a:t>
            </a:r>
            <a:r>
              <a:rPr lang="el-GR" sz="2600" dirty="0">
                <a:solidFill>
                  <a:schemeClr val="tx1"/>
                </a:solidFill>
                <a:latin typeface="Arial" panose="020B0604020202020204" pitchFamily="34" charset="0"/>
                <a:cs typeface="Arial" panose="020B0604020202020204" pitchFamily="34" charset="0"/>
              </a:rPr>
              <a:t>κάθε πράξη που γίνεται με ή χωρίς αυτοματοποιημένα μέσα (συλλογή, καταχώριση, αποθήκευση, διόρθωση, χρήση, μεταβολή, ανάκτηση, αναζήτηση, διάδοση, καταστροφή δεδομένων)</a:t>
            </a:r>
          </a:p>
          <a:p>
            <a:pPr marL="0" indent="0" fontAlgn="auto">
              <a:spcAft>
                <a:spcPts val="0"/>
              </a:spcAft>
              <a:buFontTx/>
              <a:buNone/>
              <a:defRPr/>
            </a:pPr>
            <a:r>
              <a:rPr lang="el-GR" sz="2400" dirty="0">
                <a:solidFill>
                  <a:schemeClr val="tx1">
                    <a:lumMod val="75000"/>
                    <a:lumOff val="25000"/>
                  </a:schemeClr>
                </a:solidFill>
              </a:rPr>
              <a:t>   </a:t>
            </a:r>
          </a:p>
          <a:p>
            <a:pPr marL="0" indent="0" fontAlgn="auto">
              <a:spcAft>
                <a:spcPts val="0"/>
              </a:spcAft>
              <a:buFontTx/>
              <a:buNone/>
              <a:defRPr/>
            </a:pPr>
            <a:endParaRPr lang="el-GR" dirty="0">
              <a:solidFill>
                <a:schemeClr val="tx1">
                  <a:lumMod val="75000"/>
                  <a:lumOff val="25000"/>
                </a:schemeClr>
              </a:solidFill>
            </a:endParaRPr>
          </a:p>
        </p:txBody>
      </p:sp>
      <p:sp>
        <p:nvSpPr>
          <p:cNvPr id="26628"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27AC8FE9-FAE0-414A-A7FB-6895B304AA75}" type="slidenum">
              <a:rPr lang="el-GR" altLang="en-CY" sz="1400">
                <a:latin typeface="Arial" panose="020B0604020202020204" pitchFamily="34" charset="0"/>
              </a:rPr>
              <a:pPr/>
              <a:t>5</a:t>
            </a:fld>
            <a:endParaRPr lang="el-GR" altLang="en-CY" sz="1400">
              <a:latin typeface="Arial" panose="020B0604020202020204" pitchFamily="34" charset="0"/>
            </a:endParaRPr>
          </a:p>
        </p:txBody>
      </p:sp>
      <p:pic>
        <p:nvPicPr>
          <p:cNvPr id="26629"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68313" y="2420938"/>
            <a:ext cx="8207375" cy="3600450"/>
          </a:xfrm>
        </p:spPr>
        <p:txBody>
          <a:bodyPr rtlCol="0">
            <a:normAutofit lnSpcReduction="10000"/>
          </a:bodyPr>
          <a:lstStyle/>
          <a:p>
            <a:pPr fontAlgn="auto">
              <a:spcAft>
                <a:spcPts val="0"/>
              </a:spcAft>
              <a:buFontTx/>
              <a:buNone/>
              <a:defRPr/>
            </a:pPr>
            <a:endParaRPr lang="el-GR" sz="2400" dirty="0">
              <a:solidFill>
                <a:schemeClr val="tx1">
                  <a:lumMod val="75000"/>
                  <a:lumOff val="25000"/>
                </a:schemeClr>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Υπεύθυνος επεξεργασίας: </a:t>
            </a:r>
            <a:r>
              <a:rPr lang="el-GR" sz="2400" dirty="0">
                <a:solidFill>
                  <a:schemeClr val="tx1"/>
                </a:solidFill>
                <a:latin typeface="Arial" panose="020B0604020202020204" pitchFamily="34" charset="0"/>
                <a:cs typeface="Arial" panose="020B0604020202020204" pitchFamily="34" charset="0"/>
              </a:rPr>
              <a:t>το πρόσωπο που αποφασίζει το σκοπό και τον τρόπο επεξεργασίας (η Αστυνομία δια του Αρχηγού)</a:t>
            </a:r>
          </a:p>
          <a:p>
            <a:pPr marL="0" indent="0" algn="just" fontAlgn="auto">
              <a:spcAft>
                <a:spcPts val="0"/>
              </a:spcAft>
              <a:buFontTx/>
              <a:buNone/>
              <a:defRPr/>
            </a:pPr>
            <a:endParaRPr lang="el-GR" sz="24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2400" dirty="0" smtClean="0">
                <a:solidFill>
                  <a:schemeClr val="tx1"/>
                </a:solidFill>
                <a:latin typeface="Arial" panose="020B0604020202020204" pitchFamily="34" charset="0"/>
                <a:cs typeface="Arial" panose="020B0604020202020204" pitchFamily="34" charset="0"/>
              </a:rPr>
              <a:t>Ως </a:t>
            </a:r>
            <a:r>
              <a:rPr lang="el-GR" sz="2400" dirty="0">
                <a:solidFill>
                  <a:schemeClr val="tx1"/>
                </a:solidFill>
                <a:latin typeface="Arial" panose="020B0604020202020204" pitchFamily="34" charset="0"/>
                <a:cs typeface="Arial" panose="020B0604020202020204" pitchFamily="34" charset="0"/>
              </a:rPr>
              <a:t>υπεύθυνος επεξεργασίας, η Αστυνομία τηρεί διάφορα αρχεία, </a:t>
            </a:r>
            <a:r>
              <a:rPr lang="el-GR" sz="2400" dirty="0" smtClean="0">
                <a:solidFill>
                  <a:schemeClr val="tx1"/>
                </a:solidFill>
                <a:latin typeface="Arial" panose="020B0604020202020204" pitchFamily="34" charset="0"/>
                <a:cs typeface="Arial" panose="020B0604020202020204" pitchFamily="34" charset="0"/>
              </a:rPr>
              <a:t>όπως </a:t>
            </a:r>
            <a:r>
              <a:rPr lang="el-GR" sz="2400" dirty="0">
                <a:solidFill>
                  <a:schemeClr val="tx1"/>
                </a:solidFill>
                <a:latin typeface="Arial" panose="020B0604020202020204" pitchFamily="34" charset="0"/>
                <a:cs typeface="Arial" panose="020B0604020202020204" pitchFamily="34" charset="0"/>
              </a:rPr>
              <a:t>το αρχείο προηγούμενων καταδικών, το αρχείο πυροβόλων όπλων, τους ποινικούς φακέλους ή τα ημερολόγια σταθμών  </a:t>
            </a:r>
          </a:p>
          <a:p>
            <a:pPr marL="0" indent="0" fontAlgn="auto">
              <a:spcAft>
                <a:spcPts val="0"/>
              </a:spcAft>
              <a:buFontTx/>
              <a:buNone/>
              <a:defRPr/>
            </a:pPr>
            <a:endParaRPr lang="el-GR" dirty="0">
              <a:solidFill>
                <a:schemeClr val="tx1">
                  <a:lumMod val="75000"/>
                  <a:lumOff val="25000"/>
                </a:schemeClr>
              </a:solidFill>
            </a:endParaRPr>
          </a:p>
        </p:txBody>
      </p:sp>
      <p:sp>
        <p:nvSpPr>
          <p:cNvPr id="27651"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2799C8B-0D50-4A12-8C1D-A357D86D7234}" type="slidenum">
              <a:rPr lang="el-GR" altLang="en-CY" sz="1400">
                <a:latin typeface="Arial" panose="020B0604020202020204" pitchFamily="34" charset="0"/>
              </a:rPr>
              <a:pPr/>
              <a:t>6</a:t>
            </a:fld>
            <a:endParaRPr lang="el-GR" altLang="en-CY" sz="1400">
              <a:latin typeface="Arial" panose="020B0604020202020204" pitchFamily="34" charset="0"/>
            </a:endParaRPr>
          </a:p>
        </p:txBody>
      </p:sp>
      <p:pic>
        <p:nvPicPr>
          <p:cNvPr id="27652"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68313" y="2205038"/>
            <a:ext cx="8207375" cy="4652962"/>
          </a:xfrm>
        </p:spPr>
        <p:txBody>
          <a:bodyPr rtlCol="0">
            <a:normAutofit fontScale="40000" lnSpcReduction="20000"/>
          </a:bodyPr>
          <a:lstStyle/>
          <a:p>
            <a:pPr algn="just" fontAlgn="auto">
              <a:spcAft>
                <a:spcPts val="0"/>
              </a:spcAft>
              <a:buFontTx/>
              <a:buNone/>
              <a:defRPr/>
            </a:pPr>
            <a:endParaRPr lang="el-GR" sz="2600" dirty="0">
              <a:solidFill>
                <a:schemeClr val="tx1">
                  <a:lumMod val="75000"/>
                  <a:lumOff val="25000"/>
                </a:schemeClr>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6000" b="1" dirty="0">
                <a:solidFill>
                  <a:srgbClr val="3289A7"/>
                </a:solidFill>
                <a:latin typeface="Arial" panose="020B0604020202020204" pitchFamily="34" charset="0"/>
                <a:cs typeface="Arial" panose="020B0604020202020204" pitchFamily="34" charset="0"/>
              </a:rPr>
              <a:t>Εκτελών την επεξεργασία: </a:t>
            </a:r>
            <a:r>
              <a:rPr lang="el-GR" sz="6000" dirty="0">
                <a:solidFill>
                  <a:schemeClr val="tx1"/>
                </a:solidFill>
                <a:latin typeface="Arial" panose="020B0604020202020204" pitchFamily="34" charset="0"/>
                <a:cs typeface="Arial" panose="020B0604020202020204" pitchFamily="34" charset="0"/>
              </a:rPr>
              <a:t>οργανισμός ή Αρχή που επεξεργάζεται δεδομένα για λογαριασμό και κατ’ εντολή του υπεύθυνου επεξεργασίας</a:t>
            </a:r>
          </a:p>
          <a:p>
            <a:pPr marL="0" indent="0" algn="just" fontAlgn="auto">
              <a:spcAft>
                <a:spcPts val="0"/>
              </a:spcAft>
              <a:buFontTx/>
              <a:buNone/>
              <a:defRPr/>
            </a:pPr>
            <a:endParaRPr lang="el-GR" sz="3100" dirty="0" smtClean="0">
              <a:solidFill>
                <a:srgbClr val="164B7D"/>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5500" dirty="0" smtClean="0">
                <a:solidFill>
                  <a:srgbClr val="3289A7"/>
                </a:solidFill>
                <a:latin typeface="Arial" panose="020B0604020202020204" pitchFamily="34" charset="0"/>
                <a:cs typeface="Arial" panose="020B0604020202020204" pitchFamily="34" charset="0"/>
              </a:rPr>
              <a:t>Αφιξοαναχωρήσεις</a:t>
            </a:r>
            <a:r>
              <a:rPr lang="el-GR" sz="5500" dirty="0">
                <a:solidFill>
                  <a:srgbClr val="3289A7"/>
                </a:solidFill>
                <a:latin typeface="Arial" panose="020B0604020202020204" pitchFamily="34" charset="0"/>
                <a:cs typeface="Arial" panose="020B0604020202020204" pitchFamily="34" charset="0"/>
              </a:rPr>
              <a:t>: </a:t>
            </a:r>
            <a:r>
              <a:rPr lang="el-GR" sz="5500" dirty="0">
                <a:solidFill>
                  <a:schemeClr val="tx1"/>
                </a:solidFill>
                <a:latin typeface="Arial" panose="020B0604020202020204" pitchFamily="34" charset="0"/>
                <a:cs typeface="Arial" panose="020B0604020202020204" pitchFamily="34" charset="0"/>
              </a:rPr>
              <a:t>Αστυνομία ως εκτελών την επεξεργασία του </a:t>
            </a:r>
            <a:r>
              <a:rPr lang="el-GR" sz="5500" dirty="0" smtClean="0">
                <a:solidFill>
                  <a:schemeClr val="tx1"/>
                </a:solidFill>
                <a:latin typeface="Arial" panose="020B0604020202020204" pitchFamily="34" charset="0"/>
                <a:cs typeface="Arial" panose="020B0604020202020204" pitchFamily="34" charset="0"/>
              </a:rPr>
              <a:t>ΤΑΠΜ</a:t>
            </a:r>
          </a:p>
          <a:p>
            <a:pPr marL="0" indent="0" algn="just" fontAlgn="auto">
              <a:spcAft>
                <a:spcPts val="0"/>
              </a:spcAft>
              <a:buFontTx/>
              <a:buNone/>
              <a:defRPr/>
            </a:pPr>
            <a:endParaRPr lang="el-GR" sz="13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5500" dirty="0">
                <a:solidFill>
                  <a:srgbClr val="3289A7"/>
                </a:solidFill>
                <a:latin typeface="Arial" panose="020B0604020202020204" pitchFamily="34" charset="0"/>
                <a:cs typeface="Arial" panose="020B0604020202020204" pitchFamily="34" charset="0"/>
              </a:rPr>
              <a:t>Αποτυπώματα αιτητών ασύλου: </a:t>
            </a:r>
            <a:r>
              <a:rPr lang="el-GR" sz="5500" dirty="0">
                <a:solidFill>
                  <a:schemeClr val="tx1"/>
                </a:solidFill>
                <a:latin typeface="Arial" panose="020B0604020202020204" pitchFamily="34" charset="0"/>
                <a:cs typeface="Arial" panose="020B0604020202020204" pitchFamily="34" charset="0"/>
              </a:rPr>
              <a:t>Αστυνομία ως εκτελών την επεξεργασία της Υπηρεσίας </a:t>
            </a:r>
            <a:r>
              <a:rPr lang="el-GR" sz="5500" dirty="0" smtClean="0">
                <a:solidFill>
                  <a:schemeClr val="tx1"/>
                </a:solidFill>
                <a:latin typeface="Arial" panose="020B0604020202020204" pitchFamily="34" charset="0"/>
                <a:cs typeface="Arial" panose="020B0604020202020204" pitchFamily="34" charset="0"/>
              </a:rPr>
              <a:t>Ασύλου</a:t>
            </a:r>
          </a:p>
          <a:p>
            <a:pPr marL="0" indent="0" algn="just" fontAlgn="auto">
              <a:spcAft>
                <a:spcPts val="0"/>
              </a:spcAft>
              <a:buFontTx/>
              <a:buNone/>
              <a:defRPr/>
            </a:pPr>
            <a:endParaRPr lang="el-GR" sz="13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5500" dirty="0">
                <a:solidFill>
                  <a:srgbClr val="3289A7"/>
                </a:solidFill>
                <a:latin typeface="Arial" panose="020B0604020202020204" pitchFamily="34" charset="0"/>
                <a:cs typeface="Arial" panose="020B0604020202020204" pitchFamily="34" charset="0"/>
              </a:rPr>
              <a:t>Φωτοεπισήμανση: </a:t>
            </a:r>
            <a:r>
              <a:rPr lang="en-US" sz="5500" dirty="0">
                <a:solidFill>
                  <a:schemeClr val="tx1"/>
                </a:solidFill>
                <a:latin typeface="Arial" panose="020B0604020202020204" pitchFamily="34" charset="0"/>
                <a:cs typeface="Arial" panose="020B0604020202020204" pitchFamily="34" charset="0"/>
              </a:rPr>
              <a:t>Conduent</a:t>
            </a:r>
            <a:r>
              <a:rPr lang="el-GR" sz="5500" dirty="0">
                <a:solidFill>
                  <a:schemeClr val="tx1"/>
                </a:solidFill>
                <a:latin typeface="Arial" panose="020B0604020202020204" pitchFamily="34" charset="0"/>
                <a:cs typeface="Arial" panose="020B0604020202020204" pitchFamily="34" charset="0"/>
              </a:rPr>
              <a:t> ως εκτελών την επεξεργασία της </a:t>
            </a:r>
            <a:r>
              <a:rPr lang="el-GR" sz="5500" dirty="0" smtClean="0">
                <a:solidFill>
                  <a:schemeClr val="tx1"/>
                </a:solidFill>
                <a:latin typeface="Arial" panose="020B0604020202020204" pitchFamily="34" charset="0"/>
                <a:cs typeface="Arial" panose="020B0604020202020204" pitchFamily="34" charset="0"/>
              </a:rPr>
              <a:t>Αστυνομίας</a:t>
            </a:r>
          </a:p>
          <a:p>
            <a:pPr marL="0" indent="0" algn="just" fontAlgn="auto">
              <a:spcAft>
                <a:spcPts val="0"/>
              </a:spcAft>
              <a:buFontTx/>
              <a:buNone/>
              <a:defRPr/>
            </a:pPr>
            <a:endParaRPr lang="el-GR" sz="13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n-US" sz="5500" dirty="0">
                <a:solidFill>
                  <a:srgbClr val="3289A7"/>
                </a:solidFill>
                <a:latin typeface="Arial" panose="020B0604020202020204" pitchFamily="34" charset="0"/>
                <a:cs typeface="Arial" panose="020B0604020202020204" pitchFamily="34" charset="0"/>
              </a:rPr>
              <a:t>DNA:</a:t>
            </a:r>
            <a:r>
              <a:rPr lang="el-GR" sz="5500" dirty="0">
                <a:solidFill>
                  <a:srgbClr val="3289A7"/>
                </a:solidFill>
                <a:latin typeface="Arial" panose="020B0604020202020204" pitchFamily="34" charset="0"/>
                <a:cs typeface="Arial" panose="020B0604020202020204" pitchFamily="34" charset="0"/>
              </a:rPr>
              <a:t> </a:t>
            </a:r>
            <a:r>
              <a:rPr lang="el-GR" sz="5500" dirty="0">
                <a:solidFill>
                  <a:schemeClr val="tx1"/>
                </a:solidFill>
                <a:latin typeface="Arial" panose="020B0604020202020204" pitchFamily="34" charset="0"/>
                <a:cs typeface="Arial" panose="020B0604020202020204" pitchFamily="34" charset="0"/>
              </a:rPr>
              <a:t>ΙΝΓΚ ως εκτελών την επεξεργασία της </a:t>
            </a:r>
            <a:r>
              <a:rPr lang="el-GR" sz="5500" dirty="0" smtClean="0">
                <a:solidFill>
                  <a:schemeClr val="tx1"/>
                </a:solidFill>
                <a:latin typeface="Arial" panose="020B0604020202020204" pitchFamily="34" charset="0"/>
                <a:cs typeface="Arial" panose="020B0604020202020204" pitchFamily="34" charset="0"/>
              </a:rPr>
              <a:t>Αστυνομίας</a:t>
            </a:r>
            <a:endParaRPr lang="el-GR" sz="5500" dirty="0">
              <a:solidFill>
                <a:schemeClr val="tx1"/>
              </a:solidFill>
              <a:latin typeface="Arial" panose="020B0604020202020204" pitchFamily="34" charset="0"/>
              <a:cs typeface="Arial" panose="020B0604020202020204" pitchFamily="34" charset="0"/>
            </a:endParaRPr>
          </a:p>
        </p:txBody>
      </p:sp>
      <p:sp>
        <p:nvSpPr>
          <p:cNvPr id="28675"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ECE7A8E-D242-4F9D-86B3-3DB6D16E8CA3}" type="slidenum">
              <a:rPr lang="el-GR" altLang="en-CY" sz="1400">
                <a:latin typeface="Arial" panose="020B0604020202020204" pitchFamily="34" charset="0"/>
              </a:rPr>
              <a:pPr/>
              <a:t>7</a:t>
            </a:fld>
            <a:endParaRPr lang="el-GR" altLang="en-CY" sz="1400">
              <a:latin typeface="Arial" panose="020B0604020202020204" pitchFamily="34" charset="0"/>
            </a:endParaRPr>
          </a:p>
        </p:txBody>
      </p:sp>
      <p:pic>
        <p:nvPicPr>
          <p:cNvPr id="28676"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539750" y="2349500"/>
            <a:ext cx="8064500" cy="3895725"/>
          </a:xfrm>
        </p:spPr>
        <p:txBody>
          <a:bodyPr rtlCol="0">
            <a:normAutofit/>
          </a:bodyPr>
          <a:lstStyle/>
          <a:p>
            <a:pPr algn="just" fontAlgn="auto">
              <a:spcAft>
                <a:spcPts val="0"/>
              </a:spcAft>
              <a:buFontTx/>
              <a:buNone/>
              <a:defRPr/>
            </a:pPr>
            <a:endParaRPr lang="el-GR" sz="2200" dirty="0">
              <a:solidFill>
                <a:schemeClr val="tx1">
                  <a:lumMod val="75000"/>
                  <a:lumOff val="25000"/>
                </a:schemeClr>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Ειδικές κατηγορίες δεδομένων: </a:t>
            </a:r>
            <a:r>
              <a:rPr lang="el-GR" sz="2400" dirty="0">
                <a:solidFill>
                  <a:schemeClr val="tx1"/>
                </a:solidFill>
                <a:latin typeface="Arial" panose="020B0604020202020204" pitchFamily="34" charset="0"/>
                <a:cs typeface="Arial" panose="020B0604020202020204" pitchFamily="34" charset="0"/>
              </a:rPr>
              <a:t>φυλετική ή εθνοτική  καταγωγή, πολιτικά φρονήματα, θρησκευτικές ή φιλοσοφικές πεποιθήσεις, συμμετοχή σε συνδικαλιστική </a:t>
            </a:r>
            <a:r>
              <a:rPr lang="el-GR" sz="2400" dirty="0" smtClean="0">
                <a:solidFill>
                  <a:schemeClr val="tx1"/>
                </a:solidFill>
                <a:latin typeface="Arial" panose="020B0604020202020204" pitchFamily="34" charset="0"/>
                <a:cs typeface="Arial" panose="020B0604020202020204" pitchFamily="34" charset="0"/>
              </a:rPr>
              <a:t>οργάνωση, σεξουαλική </a:t>
            </a:r>
            <a:r>
              <a:rPr lang="el-GR" sz="2400" dirty="0">
                <a:solidFill>
                  <a:schemeClr val="tx1"/>
                </a:solidFill>
                <a:latin typeface="Arial" panose="020B0604020202020204" pitchFamily="34" charset="0"/>
                <a:cs typeface="Arial" panose="020B0604020202020204" pitchFamily="34" charset="0"/>
              </a:rPr>
              <a:t>ζωή/προσανατολισμός, δεδομένα υγείας, γενετικά και βιομετρικά δεδομένα</a:t>
            </a:r>
          </a:p>
          <a:p>
            <a:pPr marL="0" indent="0" algn="just" fontAlgn="auto">
              <a:spcAft>
                <a:spcPts val="0"/>
              </a:spcAft>
              <a:buFontTx/>
              <a:buNone/>
              <a:defRPr/>
            </a:pPr>
            <a:endParaRPr lang="el-GR" sz="24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2400" dirty="0" smtClean="0">
                <a:solidFill>
                  <a:schemeClr val="tx1"/>
                </a:solidFill>
                <a:latin typeface="Arial" panose="020B0604020202020204" pitchFamily="34" charset="0"/>
                <a:cs typeface="Arial" panose="020B0604020202020204" pitchFamily="34" charset="0"/>
              </a:rPr>
              <a:t>    Τα </a:t>
            </a:r>
            <a:r>
              <a:rPr lang="el-GR" sz="2400" dirty="0">
                <a:solidFill>
                  <a:schemeClr val="tx1"/>
                </a:solidFill>
                <a:latin typeface="Arial" panose="020B0604020202020204" pitchFamily="34" charset="0"/>
                <a:cs typeface="Arial" panose="020B0604020202020204" pitchFamily="34" charset="0"/>
              </a:rPr>
              <a:t>δεδομένα αυτά τυγχάνουν αυξημένης </a:t>
            </a:r>
            <a:r>
              <a:rPr lang="el-GR" sz="2400" dirty="0" smtClean="0">
                <a:solidFill>
                  <a:schemeClr val="tx1"/>
                </a:solidFill>
                <a:latin typeface="Arial" panose="020B0604020202020204" pitchFamily="34" charset="0"/>
                <a:cs typeface="Arial" panose="020B0604020202020204" pitchFamily="34" charset="0"/>
              </a:rPr>
              <a:t>προστασίας</a:t>
            </a:r>
            <a:endParaRPr lang="el-GR" sz="2400" dirty="0">
              <a:solidFill>
                <a:schemeClr val="tx1"/>
              </a:solidFill>
              <a:latin typeface="Arial" panose="020B0604020202020204" pitchFamily="34" charset="0"/>
              <a:cs typeface="Arial" panose="020B0604020202020204" pitchFamily="34" charset="0"/>
            </a:endParaRPr>
          </a:p>
        </p:txBody>
      </p:sp>
      <p:sp>
        <p:nvSpPr>
          <p:cNvPr id="29699"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F5DD83D-FAF6-4693-A168-883AFD8B0AC9}" type="slidenum">
              <a:rPr lang="el-GR" altLang="en-CY" sz="1400">
                <a:latin typeface="Arial" panose="020B0604020202020204" pitchFamily="34" charset="0"/>
              </a:rPr>
              <a:pPr/>
              <a:t>8</a:t>
            </a:fld>
            <a:endParaRPr lang="el-GR" altLang="en-CY" sz="1400">
              <a:latin typeface="Arial" panose="020B0604020202020204" pitchFamily="34" charset="0"/>
            </a:endParaRPr>
          </a:p>
        </p:txBody>
      </p:sp>
      <p:pic>
        <p:nvPicPr>
          <p:cNvPr id="29700"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468313" y="2205038"/>
            <a:ext cx="8207375" cy="4256087"/>
          </a:xfrm>
        </p:spPr>
        <p:txBody>
          <a:bodyPr rtlCol="0">
            <a:normAutofit/>
          </a:bodyPr>
          <a:lstStyle/>
          <a:p>
            <a:pPr fontAlgn="auto">
              <a:spcAft>
                <a:spcPts val="0"/>
              </a:spcAft>
              <a:buFontTx/>
              <a:buNone/>
              <a:defRPr/>
            </a:pPr>
            <a:endParaRPr lang="el-GR" sz="2200" dirty="0">
              <a:solidFill>
                <a:schemeClr val="tx1">
                  <a:lumMod val="75000"/>
                  <a:lumOff val="25000"/>
                </a:schemeClr>
              </a:solidFill>
              <a:latin typeface="Arial" panose="020B0604020202020204" pitchFamily="34" charset="0"/>
              <a:cs typeface="Arial" panose="020B0604020202020204" pitchFamily="34" charset="0"/>
            </a:endParaRPr>
          </a:p>
          <a:p>
            <a:pPr algn="just" fontAlgn="auto">
              <a:spcAft>
                <a:spcPts val="0"/>
              </a:spcAft>
              <a:buFont typeface="Wingdings 3" charset="2"/>
              <a:buChar char=""/>
              <a:defRPr/>
            </a:pPr>
            <a:r>
              <a:rPr lang="el-GR" sz="2400" b="1" dirty="0">
                <a:solidFill>
                  <a:srgbClr val="3289A7"/>
                </a:solidFill>
                <a:latin typeface="Arial" panose="020B0604020202020204" pitchFamily="34" charset="0"/>
                <a:cs typeface="Arial" panose="020B0604020202020204" pitchFamily="34" charset="0"/>
              </a:rPr>
              <a:t>Υπεύθυνος Προστασίας Δεδομένων (ΥΠΔ): </a:t>
            </a:r>
            <a:r>
              <a:rPr lang="el-GR" sz="2400" dirty="0">
                <a:solidFill>
                  <a:schemeClr val="tx1"/>
                </a:solidFill>
                <a:latin typeface="Arial" panose="020B0604020202020204" pitchFamily="34" charset="0"/>
                <a:cs typeface="Arial" panose="020B0604020202020204" pitchFamily="34" charset="0"/>
              </a:rPr>
              <a:t>Κάθε Αρχή έχει υποχρέωση να ορίζει ΥΠΔ. ΥΠΔ της Αστυνομίας είναι αξιωματικός της ΔΕΕ &amp; ΔΑΣ</a:t>
            </a:r>
          </a:p>
          <a:p>
            <a:pPr marL="0" indent="0" algn="just" fontAlgn="auto">
              <a:spcAft>
                <a:spcPts val="0"/>
              </a:spcAft>
              <a:buFontTx/>
              <a:buNone/>
              <a:defRPr/>
            </a:pPr>
            <a:endParaRPr lang="el-GR" sz="2400" dirty="0">
              <a:solidFill>
                <a:schemeClr val="tx1"/>
              </a:solidFill>
              <a:latin typeface="Arial" panose="020B0604020202020204" pitchFamily="34" charset="0"/>
              <a:cs typeface="Arial" panose="020B0604020202020204" pitchFamily="34" charset="0"/>
            </a:endParaRPr>
          </a:p>
          <a:p>
            <a:pPr marL="0" indent="0" algn="just" fontAlgn="auto">
              <a:spcAft>
                <a:spcPts val="0"/>
              </a:spcAft>
              <a:buFontTx/>
              <a:buNone/>
              <a:defRPr/>
            </a:pPr>
            <a:r>
              <a:rPr lang="el-GR" sz="2400" dirty="0">
                <a:solidFill>
                  <a:schemeClr val="tx1"/>
                </a:solidFill>
                <a:latin typeface="Arial" panose="020B0604020202020204" pitchFamily="34" charset="0"/>
                <a:cs typeface="Arial" panose="020B0604020202020204" pitchFamily="34" charset="0"/>
              </a:rPr>
              <a:t>Η ΥΠΔ συμβουλεύει την Αστυνομία σε θέματα προσωπικών δεδομένων και ενεργεί ως σημείο επαφής για τα μέλη της Αστυνομίας, το Γραφείο της Επιτρόπου και τους </a:t>
            </a:r>
            <a:r>
              <a:rPr lang="el-GR" sz="2400" dirty="0" smtClean="0">
                <a:solidFill>
                  <a:schemeClr val="tx1"/>
                </a:solidFill>
                <a:latin typeface="Arial" panose="020B0604020202020204" pitchFamily="34" charset="0"/>
                <a:cs typeface="Arial" panose="020B0604020202020204" pitchFamily="34" charset="0"/>
              </a:rPr>
              <a:t>πολίτες</a:t>
            </a:r>
            <a:endParaRPr lang="el-GR" sz="2400" dirty="0">
              <a:solidFill>
                <a:schemeClr val="tx1"/>
              </a:solidFill>
              <a:latin typeface="Arial" panose="020B0604020202020204" pitchFamily="34" charset="0"/>
              <a:cs typeface="Arial" panose="020B0604020202020204" pitchFamily="34" charset="0"/>
            </a:endParaRPr>
          </a:p>
        </p:txBody>
      </p:sp>
      <p:sp>
        <p:nvSpPr>
          <p:cNvPr id="30723"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4337A0C4-F4C8-488B-8E04-563822284C2F}" type="slidenum">
              <a:rPr lang="el-GR" altLang="en-CY" sz="1400">
                <a:latin typeface="Arial" panose="020B0604020202020204" pitchFamily="34" charset="0"/>
              </a:rPr>
              <a:pPr/>
              <a:t>9</a:t>
            </a:fld>
            <a:endParaRPr lang="el-GR" altLang="en-CY" sz="1400">
              <a:latin typeface="Arial" panose="020B0604020202020204" pitchFamily="34" charset="0"/>
            </a:endParaRPr>
          </a:p>
        </p:txBody>
      </p:sp>
      <p:pic>
        <p:nvPicPr>
          <p:cNvPr id="30724"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6913" y="6135688"/>
            <a:ext cx="5429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1507</TotalTime>
  <Words>1032</Words>
  <PresentationFormat>On-screen Show (4:3)</PresentationFormat>
  <Paragraphs>200</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Tahoma</vt:lpstr>
      <vt:lpstr>Wingdings</vt:lpstr>
      <vt:lpstr>Wingdings 3</vt:lpstr>
      <vt:lpstr>Ion Boardroom</vt:lpstr>
      <vt:lpstr>     Προστασία Προσωπικών Δεδομένων   Πρόγραμμα Εκπαίδευσης  Δόκιμων Αστυνομικών  </vt:lpstr>
      <vt:lpstr>Νομικό πλαίσιο </vt:lpstr>
      <vt:lpstr>PowerPoint Presentation</vt:lpstr>
      <vt:lpstr>PowerPoint Presentation</vt:lpstr>
      <vt:lpstr>Βασικές έννοιες</vt:lpstr>
      <vt:lpstr>PowerPoint Presentation</vt:lpstr>
      <vt:lpstr>PowerPoint Presentation</vt:lpstr>
      <vt:lpstr>PowerPoint Presentation</vt:lpstr>
      <vt:lpstr>PowerPoint Presentation</vt:lpstr>
      <vt:lpstr>Βασικές Αρχές</vt:lpstr>
      <vt:lpstr>Νομιμότητα επεξεργασίας</vt:lpstr>
      <vt:lpstr>Βασικές υποχρεώσεις</vt:lpstr>
      <vt:lpstr>PowerPoint Presentation</vt:lpstr>
      <vt:lpstr>PowerPoint Presentation</vt:lpstr>
      <vt:lpstr>Δικαιώματα</vt:lpstr>
      <vt:lpstr>Περιορισμός δικαιωμάτων</vt:lpstr>
      <vt:lpstr>Ανταλλαγή πληροφοριών με άλλες Αρχές</vt:lpstr>
      <vt:lpstr>Κώδικας Αστυνομικής Δεοντολογίας</vt:lpstr>
      <vt:lpstr>Χάρτης Αστυνομίας για τα Δικαιώματα του Πολίτη</vt:lpstr>
      <vt:lpstr>Εξουσίες Επιτρόπου</vt:lpstr>
      <vt:lpstr>Πρακτικές Συμβουλές</vt:lpstr>
      <vt:lpstr>PowerPoint Presentation</vt:lpstr>
      <vt:lpstr>PowerPoint Presentation</vt:lpstr>
      <vt:lpstr>PowerPoint Presentation</vt:lpstr>
      <vt:lpstr>Γραφείο Επιτρόπου Προστασίας Δεδομένων Προσωπικού Χαρακτήρα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2022-11-10T12:12:41Z</cp:lastPrinted>
  <dcterms:created xsi:type="dcterms:W3CDTF">2011-01-22T11:49:00Z</dcterms:created>
  <dcterms:modified xsi:type="dcterms:W3CDTF">2022-11-28T07:44:15Z</dcterms:modified>
</cp:coreProperties>
</file>